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F_C65CA982.xml" ContentType="application/vnd.ms-powerpoint.comments+xml"/>
  <Override PartName="/ppt/comments/modernComment_120_4344CAA0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84" r:id="rId5"/>
    <p:sldId id="295" r:id="rId6"/>
    <p:sldId id="280" r:id="rId7"/>
    <p:sldId id="282" r:id="rId8"/>
    <p:sldId id="287" r:id="rId9"/>
    <p:sldId id="288" r:id="rId10"/>
    <p:sldId id="297" r:id="rId11"/>
    <p:sldId id="300" r:id="rId12"/>
    <p:sldId id="304" r:id="rId13"/>
    <p:sldId id="303" r:id="rId14"/>
    <p:sldId id="296" r:id="rId15"/>
    <p:sldId id="307" r:id="rId16"/>
    <p:sldId id="309" r:id="rId17"/>
    <p:sldId id="328" r:id="rId18"/>
    <p:sldId id="291" r:id="rId19"/>
    <p:sldId id="315" r:id="rId20"/>
    <p:sldId id="320" r:id="rId21"/>
    <p:sldId id="318" r:id="rId22"/>
    <p:sldId id="316" r:id="rId23"/>
    <p:sldId id="317" r:id="rId24"/>
    <p:sldId id="299" r:id="rId25"/>
    <p:sldId id="301" r:id="rId26"/>
    <p:sldId id="342" r:id="rId27"/>
    <p:sldId id="343" r:id="rId28"/>
    <p:sldId id="345" r:id="rId29"/>
    <p:sldId id="346" r:id="rId30"/>
    <p:sldId id="302" r:id="rId31"/>
    <p:sldId id="306" r:id="rId32"/>
    <p:sldId id="305" r:id="rId33"/>
    <p:sldId id="289" r:id="rId34"/>
    <p:sldId id="293" r:id="rId35"/>
    <p:sldId id="294" r:id="rId36"/>
    <p:sldId id="314" r:id="rId37"/>
    <p:sldId id="325" r:id="rId38"/>
    <p:sldId id="327" r:id="rId39"/>
    <p:sldId id="359" r:id="rId40"/>
    <p:sldId id="358" r:id="rId41"/>
    <p:sldId id="360" r:id="rId42"/>
    <p:sldId id="371" r:id="rId43"/>
    <p:sldId id="370" r:id="rId44"/>
    <p:sldId id="369" r:id="rId45"/>
    <p:sldId id="368" r:id="rId46"/>
    <p:sldId id="367" r:id="rId47"/>
    <p:sldId id="366" r:id="rId48"/>
    <p:sldId id="365" r:id="rId49"/>
    <p:sldId id="363" r:id="rId50"/>
    <p:sldId id="362" r:id="rId51"/>
    <p:sldId id="361" r:id="rId52"/>
    <p:sldId id="278" r:id="rId53"/>
    <p:sldId id="313" r:id="rId54"/>
    <p:sldId id="332" r:id="rId55"/>
    <p:sldId id="357" r:id="rId56"/>
    <p:sldId id="334" r:id="rId57"/>
    <p:sldId id="319" r:id="rId58"/>
    <p:sldId id="323" r:id="rId59"/>
    <p:sldId id="321" r:id="rId60"/>
    <p:sldId id="336" r:id="rId61"/>
    <p:sldId id="350" r:id="rId62"/>
    <p:sldId id="352" r:id="rId63"/>
    <p:sldId id="354" r:id="rId64"/>
    <p:sldId id="353" r:id="rId65"/>
    <p:sldId id="356" r:id="rId66"/>
    <p:sldId id="349" r:id="rId67"/>
    <p:sldId id="329" r:id="rId68"/>
    <p:sldId id="330" r:id="rId69"/>
    <p:sldId id="347" r:id="rId70"/>
    <p:sldId id="348" r:id="rId71"/>
    <p:sldId id="265" r:id="rId72"/>
    <p:sldId id="283" r:id="rId73"/>
    <p:sldId id="292" r:id="rId74"/>
    <p:sldId id="286" r:id="rId75"/>
  </p:sldIdLst>
  <p:sldSz cx="18288000" cy="10287000"/>
  <p:notesSz cx="6858000" cy="9144000"/>
  <p:embeddedFontLst>
    <p:embeddedFont>
      <p:font typeface="TDTD고딕M" panose="020B0604020202020204" charset="-127"/>
      <p:regular r:id="rId76"/>
    </p:embeddedFont>
    <p:embeddedFont>
      <p:font typeface="Browallia New" panose="020B0604020202020204" pitchFamily="34" charset="-34"/>
      <p:regular r:id="rId77"/>
      <p:bold r:id="rId78"/>
      <p:italic r:id="rId79"/>
      <p:boldItalic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Malgun Gothic" panose="020B0503020000020004" pitchFamily="34" charset="-127"/>
      <p:regular r:id="rId85"/>
      <p:bold r:id="rId86"/>
    </p:embeddedFont>
    <p:embeddedFont>
      <p:font typeface="Malgun Gothic" panose="020B0503020000020004" pitchFamily="34" charset="-127"/>
      <p:regular r:id="rId85"/>
      <p:bold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BDE8F4-18AB-77A9-0AFC-E4BA77A88212}" name="chu wenching" initials="cw" userId="203b7c57ef59a1e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1CD8"/>
    <a:srgbClr val="FEFAFF"/>
    <a:srgbClr val="EDE9FE"/>
    <a:srgbClr val="CEA0FA"/>
    <a:srgbClr val="8A3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9D0EE-5F37-4E92-9CAF-4BBDE2BE66E8}" v="1891" dt="2023-12-25T23:05:38.170"/>
    <p1510:client id="{1AF318CE-8607-47B6-A6B2-BA6A5DBF7F12}" v="219" dt="2023-12-25T20:33:14.180"/>
    <p1510:client id="{29673EC1-360F-4589-B67B-A22B2AE08C88}" v="2209" dt="2023-12-25T22:26:56.924"/>
    <p1510:client id="{2F34265B-060E-49CA-A218-0EAE03D3666E}" v="175" dt="2023-12-26T07:20:34.991"/>
    <p1510:client id="{328DB07E-8759-4508-A216-10B1016C39E4}" v="2437" dt="2023-12-26T07:27:24.022"/>
    <p1510:client id="{380F9722-736E-4B46-A13A-7C0C31F33B72}" v="3540" dt="2023-12-26T08:36:48.594"/>
    <p1510:client id="{3811E52D-F809-495C-A121-3D0B59A128BC}" v="1513" dt="2023-12-25T21:49:26.692"/>
    <p1510:client id="{4EB490B0-D8EA-4E7B-9627-01E856079096}" v="464" dt="2023-12-24T19:50:16.711"/>
    <p1510:client id="{7773CA7B-9D11-4292-9D84-2E8F01663BB9}" v="376" dt="2023-12-26T05:35:29.014"/>
    <p1510:client id="{8899A25A-5ED6-4B0A-8ECE-A7FDCA890239}" v="1110" dt="2023-12-25T18:56:02.963"/>
    <p1510:client id="{8B162E3A-0F99-4B87-A3C9-0FE5D911E07D}" v="2753" dt="2023-12-25T19:37:04.803"/>
    <p1510:client id="{8DB5CEFA-B963-4D6E-8B69-ECAE691211C7}" v="245" dt="2023-12-26T00:35:44.642"/>
    <p1510:client id="{95D8F1C1-FA19-4BC8-8C82-9A3D62C2DE49}" v="3032" dt="2023-12-26T08:26:58.229"/>
    <p1510:client id="{985FEE64-1D67-4D4B-B6E8-21F2FE09BBD9}" v="1775" dt="2023-12-25T19:53:47.471"/>
    <p1510:client id="{AE08062F-057E-4F56-B7B0-91118D83B181}" v="195" dt="2023-12-26T08:36:22.099"/>
    <p1510:client id="{AF23FADD-4CD6-44E0-AC1B-7260B42B0851}" v="13" dt="2023-12-25T09:12:03.464"/>
    <p1510:client id="{B0C8E67C-F8FD-4363-ACE5-6C612B631680}" v="2147" dt="2023-12-25T15:41:10.590"/>
    <p1510:client id="{BAA7F4DA-E39B-46EF-9DA1-C9D8D8A0D580}" v="38" dt="2023-12-25T15:09:24.808"/>
    <p1510:client id="{BBE60449-7D66-44B4-9BA2-4B93C7E8BE26}" v="542" dt="2023-12-26T03:27:55.064"/>
    <p1510:client id="{CF0DEE45-8836-47D5-8E38-550DBC7D5497}" v="10" dt="2023-12-25T14:14:24.747"/>
    <p1510:client id="{D983C703-1CE0-4294-8129-A9A3152D44A5}" v="120" dt="2023-12-26T01:43:55.794"/>
    <p1510:client id="{E021CBB4-2746-4A2B-B17C-293B7C7CF5ED}" v="63" dt="2023-12-25T15:42:59.976"/>
    <p1510:client id="{E13FF5EC-1527-46E7-856D-AF54E4D819FC}" v="11" dt="2023-12-24T15:46:38.103"/>
    <p1510:client id="{E742063A-289C-4224-803B-87CF6F0FE6B5}" v="1476" dt="2023-12-25T23:20:04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8.fntdata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8/10/relationships/authors" Target="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/Relationships>
</file>

<file path=ppt/comments/modernComment_11F_C65CA9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70F58F-CEBC-49A2-9883-C6EA15DDBA00}" authorId="{A3BDE8F4-18AB-77A9-0AFC-E4BA77A88212}" created="2023-12-25T14:21:36.862">
    <pc:sldMkLst xmlns:pc="http://schemas.microsoft.com/office/powerpoint/2013/main/command">
      <pc:docMk/>
      <pc:sldMk cId="3327961474" sldId="287"/>
    </pc:sldMkLst>
    <p188:txBody>
      <a:bodyPr/>
      <a:lstStyle/>
      <a:p>
        <a:r>
          <a:rPr lang="ko-KR" altLang="en-US"/>
          <a:t>일단 이렇게 하고 공간 부족하면 이 페이지를 복붙해서 씁시답</a:t>
        </a:r>
      </a:p>
    </p188:txBody>
  </p188:cm>
</p188:cmLst>
</file>

<file path=ppt/comments/modernComment_120_4344CA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C1021A-0244-49E7-BF42-AD9C0AC6EEF0}" authorId="{A3BDE8F4-18AB-77A9-0AFC-E4BA77A88212}" created="2023-12-25T14:28:01.876">
    <pc:sldMkLst xmlns:pc="http://schemas.microsoft.com/office/powerpoint/2013/main/command">
      <pc:docMk/>
      <pc:sldMk cId="1128581792" sldId="288"/>
    </pc:sldMkLst>
    <p188:txBody>
      <a:bodyPr/>
      <a:lstStyle/>
      <a:p>
        <a:r>
          <a:rPr lang="ko-KR" altLang="en-US"/>
          <a:t>화면 부족하면 페이지 복붙해서 쓰기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11557 16639 16383 0 0,'-18'0'0'0'0,"-41"0"0"0"0,-39 0 0 0 0,-25 0 0 0 0,-18 0 0 0 0,-21-9 0 0 0,-42-17 0 0 0,-17-21 0 0 0,-35-12 0 0 0,-18-10 0 0 0,-21-6 0 0 0,-10-18 0 0 0,11-6 0 0 0,23-4 0 0 0,41-3 0 0 0,45 12 0 0 0,51 13 0 0 0,42 16 0 0 0,38 14 0 0 0,27-6 0 0 0,19-7 0 0 0,10-20 0 0 0,6-18 0 0 0,9-5 0 0 0,16-7 0 0 0,7 7 0 0 0,10 8 0 0 0,15 8 0 0 0,13 9 0 0 0,26 2 0 0 0,45-9 0 0 0,19 12 0 0 0,21 13 0 0 0,15 18 0 0 0,0 17 0 0 0,10 14 0 0 0,18 8 0 0 0,15 7 0 0 0,1 2 0 0 0,-15 1 0 0 0,-28 5 0 0 0,-41 6 0 0 0,-39 4 0 0 0,-36 4 0 0 0,-33 7 0 0 0,-9 8 0 0 0,-11 2 0 0 0,1 3 0 0 0,7 4 0 0 0,11 7 0 0 0,13 4 0 0 0,9 6 0 0 0,0 1 0 0 0,-8 3 0 0 0,-12-10 0 0 0,-10-1 0 0 0,-10-6 0 0 0,-6-1 0 0 0,-3-2 0 0 0,-3 2 0 0 0,-1 0 0 0 0,0 2 0 0 0,-4 5 0 0 0,-1 2 0 0 0,-3 1 0 0 0,-5-2 0 0 0,-4 0 0 0 0,1-7 0 0 0,3-1 0 0 0,1-2 0 0 0,-2 2 0 0 0,-3 0 0 0 0,-16 2 0 0 0,-20 1 0 0 0,-19-5 0 0 0,-14 5 0 0 0,-6 1 0 0 0,0-8 0 0 0,2-7 0 0 0,8-10 0 0 0,9-5 0 0 0,9-7 0 0 0,2 3 0 0 0,-2-1 0 0 0,-2 9 0 0 0,-4 4 0 0 0,-3 3 0 0 0,3-2 0 0 0,4 0 0 0 0,5-6 0 0 0,5-8 0 0 0,7-7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28716 10019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30127 14429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25868 9313 16383 0 0,'-5'0'0'0'0,"-5"0"0"0"0,-2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30533 9878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30674 9913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8976 15063 16383 0 0,'-9'0'0'0'0,"-12"0"0"0"0,-25-9 0 0 0,-36-17 0 0 0,-44-21 0 0 0,-38-26 0 0 0,-39-18 0 0 0,-36-7 0 0 0,6 8 0 0 0,1 7 0 0 0,18 12 0 0 0,19 19 0 0 0,15 8 0 0 0,15 8 0 0 0,19 10 0 0 0,15 5 0 0 0,17 6 0 0 0,28 5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5293 13944 16383 0 0,'-5'0'0'0'0,"-5"0"0"0"0,-11 5 0 0 0,-6 1 0 0 0,-2 4 0 0 0,3 5 0 0 0,6 5 0 0 0,2 7 0 0 0,-1 4 0 0 0,4 1 0 0 0,3 0 0 0 0,5-1 0 0 0,3-2 0 0 0,2 4 0 0 0,2 0 0 0 0,0 4 0 0 0,10 5 0 0 0,3-1 0 0 0,8-7 0 0 0,5-9 0 0 0,-2-5 0 0 0,9-5 0 0 0,7-1 0 0 0,6-3 0 0 0,0-4 0 0 0,-3 3 0 0 0,-5-2 0 0 0,0-1 0 0 0,3-2 0 0 0,3-3 0 0 0,3 0 0 0 0,-1-2 0 0 0,-5 0 0 0 0,-9-5 0 0 0,-1-10 0 0 0,-5-12 0 0 0,-4-6 0 0 0,-4-1 0 0 0,-7 0 0 0 0,-4 1 0 0 0,-3-2 0 0 0,-3 0 0 0 0,-1-3 0 0 0,-1 0 0 0 0,0 3 0 0 0,0 2 0 0 0,0 2 0 0 0,-4 7 0 0 0,-1 3 0 0 0,-5 0 0 0 0,-4 0 0 0 0,-4 2 0 0 0,0 1 0 0 0,0 4 0 0 0,-2 3 0 0 0,-6 0 0 0 0,-3 1 0 0 0,-1-2 0 0 0,1 2 0 0 0,4-3 0 0 0,4 1 0 0 0,-1 2 0 0 0,1 4 0 0 0,-2 2 0 0 0,0 2 0 0 0,-1 1 0 0 0,-1 2 0 0 0,0-1 0 0 0,4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16054 16591 16383 0 0,'-4'0'0'0'0,"-11"0"0"0"0,-16 0 0 0 0,-17 4 0 0 0,-26 2 0 0 0,-38 0 0 0 0,-21-2 0 0 0,-20 0 0 0 0,-25-2 0 0 0,-17-10 0 0 0,1-4 0 0 0,3-4 0 0 0,24-8 0 0 0,32 0 0 0 0,34-1 0 0 0,30-1 0 0 0,23 5 0 0 0,14 1 0 0 0,5-1 0 0 0,-2-5 0 0 0,-5-3 0 0 0,-10-6 0 0 0,-5-1 0 0 0,0-3 0 0 0,5-1 0 0 0,6 4 0 0 0,10-3 0 0 0,9 2 0 0 0,9-11 0 0 0,7-6 0 0 0,3 1 0 0 0,3 5 0 0 0,0 7 0 0 0,1 1 0 0 0,0-2 0 0 0,0 2 0 0 0,-2-1 0 0 0,1 1 0 0 0,-1-1 0 0 0,0 2 0 0 0,0 3 0 0 0,5 4 0 0 0,5 1 0 0 0,2 3 0 0 0,7 1 0 0 0,5-4 0 0 0,8-14 0 0 0,11-9 0 0 0,8-4 0 0 0,9-1 0 0 0,3 4 0 0 0,-10 8 0 0 0,-4 7 0 0 0,-6 2 0 0 0,-6 6 0 0 0,-5 5 0 0 0,2-2 0 0 0,-1 0 0 0 0,2-1 0 0 0,6-3 0 0 0,4 3 0 0 0,16-2 0 0 0,17-9 0 0 0,13-2 0 0 0,8 2 0 0 0,11 8 0 0 0,-1 9 0 0 0,5 5 0 0 0,0 0 0 0 0,3 5 0 0 0,9 3 0 0 0,10 4 0 0 0,9 4 0 0 0,7 2 0 0 0,4 1 0 0 0,-2 0 0 0 0,-8 1 0 0 0,-12 0 0 0 0,-15 0 0 0 0,-19-1 0 0 0,-12 0 0 0 0,-9 1 0 0 0,1 3 0 0 0,1 7 0 0 0,-1 5 0 0 0,9 4 0 0 0,21 13 0 0 0,14 10 0 0 0,-5 11 0 0 0,-14 0 0 0 0,-15 1 0 0 0,-20-5 0 0 0,-11-7 0 0 0,-17-5 0 0 0,-5 3 0 0 0,-11 0 0 0 0,-3-2 0 0 0,2 5 0 0 0,-3 4 0 0 0,-1 3 0 0 0,-3 2 0 0 0,-6 5 0 0 0,-4 7 0 0 0,-3-4 0 0 0,-8-3 0 0 0,-8-2 0 0 0,-10-2 0 0 0,-11-1 0 0 0,-5-5 0 0 0,-5-2 0 0 0,-8 1 0 0 0,-10-4 0 0 0,-3-4 0 0 0,-10 9 0 0 0,-9 1 0 0 0,-10-4 0 0 0,3-8 0 0 0,6-8 0 0 0,5-3 0 0 0,2-6 0 0 0,0-7 0 0 0,-5-5 0 0 0,-6-4 0 0 0,-12-3 0 0 0,-1-2 0 0 0,1 5 0 0 0,10 0 0 0 0,6 1 0 0 0,8-1 0 0 0,8-2 0 0 0,6 0 0 0 0,5-1 0 0 0,3 4 0 0 0,-4 1 0 0 0,0 4 0 0 0,0 0 0 0 0,5-1 0 0 0,12-3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16563 14732 16383 0 0,'9'-4'0'0'0,"12"-11"0"0"0,38-30 0 0 0,28-20 0 0 0,30-13 0 0 0,26-12 0 0 0,3 6 0 0 0,-1 4 0 0 0,-16 10 0 0 0,-21 13 0 0 0,-25 11 0 0 0,-21 15 0 0 0,-18 11 0 0 0,-10 10 0 0 0,-8 6 0 0 0,1 4 0 0 0,1 2 0 0 0,-5 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16691 14411 16383 0 0,'-5'4'0'0'0,"-5"2"0"0"0,-2 5 0 0 0,-3-1 0 0 0,-3 4 0 0 0,-4 3 0 0 0,3 3 0 0 0,-1-1 0 0 0,0-4 0 0 0,-3-1 0 0 0,4 3 0 0 0,0-2 0 0 0,3 1 0 0 0,5 2 0 0 0,-1-2 0 0 0,2 1 0 0 0,-2-2 0 0 0,1 0 0 0 0,3 3 0 0 0,-2 6 0 0 0,-4 0 0 0 0,0 1 0 0 0,3-5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5:35:02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18203 13494 16383 0 0,'0'4'0'0'0,"0"16"0"0"0,0 17 0 0 0,0 25 0 0 0,0 20 0 0 0,5 10 0 0 0,1-3 0 0 0,0-1 0 0 0,3 5 0 0 0,0 1 0 0 0,3-6 0 0 0,0 4 0 0 0,2-9 0 0 0,-2-6 0 0 0,-2-10 0 0 0,-3-17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27252 9984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6T02:22:17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28716 10019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9FE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12" Type="http://schemas.openxmlformats.org/officeDocument/2006/relationships/customXml" Target="../ink/ink5.xml"/><Relationship Id="rId17" Type="http://schemas.openxmlformats.org/officeDocument/2006/relationships/image" Target="../media/image114.png"/><Relationship Id="rId2" Type="http://schemas.openxmlformats.org/officeDocument/2006/relationships/image" Target="../media/image106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1.png"/><Relationship Id="rId5" Type="http://schemas.openxmlformats.org/officeDocument/2006/relationships/image" Target="../media/image108.png"/><Relationship Id="rId15" Type="http://schemas.openxmlformats.org/officeDocument/2006/relationships/image" Target="../media/image11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0.png"/><Relationship Id="rId14" Type="http://schemas.openxmlformats.org/officeDocument/2006/relationships/customXml" Target="../ink/ink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customXml" Target="../ink/ink8.xml"/><Relationship Id="rId7" Type="http://schemas.openxmlformats.org/officeDocument/2006/relationships/customXml" Target="../ink/ink11.xml"/><Relationship Id="rId12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customXml" Target="../ink/ink14.xml"/><Relationship Id="rId5" Type="http://schemas.openxmlformats.org/officeDocument/2006/relationships/customXml" Target="../ink/ink9.xml"/><Relationship Id="rId10" Type="http://schemas.openxmlformats.org/officeDocument/2006/relationships/customXml" Target="../ink/ink13.xml"/><Relationship Id="rId4" Type="http://schemas.openxmlformats.org/officeDocument/2006/relationships/image" Target="../media/image116.png"/><Relationship Id="rId9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1F_C65CA9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20_4344CAA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불꽃놀이, 어둠이(가) 표시된 사진&#10;&#10;자동 생성된 설명">
            <a:extLst>
              <a:ext uri="{FF2B5EF4-FFF2-40B4-BE49-F238E27FC236}">
                <a16:creationId xmlns:a16="http://schemas.microsoft.com/office/drawing/2014/main" id="{449F0F04-1C67-C895-705B-2D072BFB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016" y="2907846"/>
            <a:ext cx="8228238" cy="3262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5EA5CD-0BB4-97B1-0657-44BD54A91C55}"/>
              </a:ext>
            </a:extLst>
          </p:cNvPr>
          <p:cNvSpPr txBox="1"/>
          <p:nvPr/>
        </p:nvSpPr>
        <p:spPr>
          <a:xfrm>
            <a:off x="11313813" y="7649326"/>
            <a:ext cx="63967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800">
                <a:solidFill>
                  <a:schemeClr val="tx1">
                    <a:lumMod val="65000"/>
                    <a:lumOff val="35000"/>
                  </a:schemeClr>
                </a:solidFill>
                <a:latin typeface="MS PGothic"/>
                <a:ea typeface="TDTD고딕M"/>
                <a:cs typeface="Calibri"/>
              </a:rPr>
              <a:t>4조</a:t>
            </a:r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MS PGothic"/>
                <a:ea typeface="TDTD고딕M"/>
                <a:cs typeface="Calibri"/>
              </a:rPr>
              <a:t>  </a:t>
            </a:r>
            <a:r>
              <a:rPr lang="ko-KR" altLang="en-US" sz="4400" err="1">
                <a:solidFill>
                  <a:schemeClr val="tx1">
                    <a:lumMod val="65000"/>
                    <a:lumOff val="35000"/>
                  </a:schemeClr>
                </a:solidFill>
                <a:latin typeface="MS PGothic"/>
                <a:ea typeface="TDTD고딕M"/>
                <a:cs typeface="Calibri"/>
              </a:rPr>
              <a:t>JellyBears</a:t>
            </a:r>
            <a:endParaRPr lang="ko-KR" altLang="en-US" sz="4400">
              <a:solidFill>
                <a:schemeClr val="tx1">
                  <a:lumMod val="65000"/>
                  <a:lumOff val="35000"/>
                </a:schemeClr>
              </a:solidFill>
              <a:latin typeface="MS PGothic"/>
              <a:ea typeface="TDTD고딕M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9E952-FC7B-77ED-037F-0BB6591CD9A0}"/>
              </a:ext>
            </a:extLst>
          </p:cNvPr>
          <p:cNvSpPr txBox="1"/>
          <p:nvPr/>
        </p:nvSpPr>
        <p:spPr>
          <a:xfrm>
            <a:off x="11310949" y="6730783"/>
            <a:ext cx="63069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  <a:cs typeface="Calibri"/>
              </a:rPr>
              <a:t>Semi Project</a:t>
            </a:r>
            <a:endParaRPr lang="ko-KR" sz="4000">
              <a:solidFill>
                <a:schemeClr val="tx1">
                  <a:lumMod val="65000"/>
                  <a:lumOff val="35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94DA5-9500-8E58-FF61-EE9964B54278}"/>
              </a:ext>
            </a:extLst>
          </p:cNvPr>
          <p:cNvSpPr txBox="1"/>
          <p:nvPr/>
        </p:nvSpPr>
        <p:spPr>
          <a:xfrm>
            <a:off x="5135336" y="3642976"/>
            <a:ext cx="66310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Browallia New"/>
                <a:ea typeface="TDTD고딕M"/>
                <a:cs typeface="Calibri"/>
              </a:rPr>
              <a:t>굿즈 크라우드 </a:t>
            </a:r>
            <a:r>
              <a:rPr lang="ko-KR" alt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Browallia New"/>
                <a:ea typeface="TDTD고딕M"/>
                <a:cs typeface="Calibri"/>
              </a:rPr>
              <a:t>펀딩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  <a:latin typeface="Browallia New"/>
              <a:ea typeface="TDTD고딕M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5858E-7B84-66D7-981F-AE88E5AF4DCE}"/>
              </a:ext>
            </a:extLst>
          </p:cNvPr>
          <p:cNvSpPr txBox="1"/>
          <p:nvPr/>
        </p:nvSpPr>
        <p:spPr>
          <a:xfrm>
            <a:off x="3936525" y="3608127"/>
            <a:ext cx="15993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맑은 고딕"/>
                <a:cs typeface="Browallia New"/>
              </a:rPr>
              <a:t>K-POP</a:t>
            </a:r>
            <a:r>
              <a:rPr lang="ko-KR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맑은 고딕"/>
                <a:cs typeface="Browallia New"/>
              </a:rPr>
              <a:t> </a:t>
            </a:r>
            <a:endParaRPr lang="ko-KR" sz="3200" b="1">
              <a:solidFill>
                <a:schemeClr val="tx1">
                  <a:lumMod val="65000"/>
                  <a:lumOff val="35000"/>
                </a:schemeClr>
              </a:solidFill>
              <a:latin typeface="Aptos"/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4451B-53A8-394A-A704-E41596DF4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5B1F6B-F7AB-F87D-66B8-8D7F3AE8C06D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6853DD-FF03-EE10-8304-C19DF3BE1A0C}"/>
              </a:ext>
            </a:extLst>
          </p:cNvPr>
          <p:cNvSpPr/>
          <p:nvPr/>
        </p:nvSpPr>
        <p:spPr>
          <a:xfrm>
            <a:off x="898729" y="1746761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E1D40-7605-E0ED-2A12-FE0BE9C7FCDF}"/>
              </a:ext>
            </a:extLst>
          </p:cNvPr>
          <p:cNvSpPr txBox="1"/>
          <p:nvPr/>
        </p:nvSpPr>
        <p:spPr>
          <a:xfrm>
            <a:off x="769682" y="1009343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DAB02-1787-B8FF-D249-7217C0BA91CC}"/>
              </a:ext>
            </a:extLst>
          </p:cNvPr>
          <p:cNvSpPr txBox="1"/>
          <p:nvPr/>
        </p:nvSpPr>
        <p:spPr>
          <a:xfrm>
            <a:off x="6239805" y="1510499"/>
            <a:ext cx="104445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>
                <a:ea typeface="맑은 고딕"/>
                <a:cs typeface="Calibri"/>
              </a:rPr>
              <a:t>창작자 - </a:t>
            </a:r>
            <a:r>
              <a:rPr lang="ko-KR" sz="3200" err="1">
                <a:ea typeface="맑은 고딕"/>
                <a:cs typeface="Calibri"/>
              </a:rPr>
              <a:t>펀딩</a:t>
            </a:r>
            <a:r>
              <a:rPr lang="ko-KR" sz="3200">
                <a:ea typeface="맑은 고딕"/>
                <a:cs typeface="Calibri"/>
              </a:rPr>
              <a:t> 프로젝트 </a:t>
            </a:r>
            <a:r>
              <a:rPr lang="ko-KR" altLang="en-US" sz="3200">
                <a:ea typeface="맑은 고딕"/>
                <a:cs typeface="Calibri"/>
              </a:rPr>
              <a:t>시작</a:t>
            </a:r>
            <a:r>
              <a:rPr lang="en-US" altLang="ko-KR" sz="3200">
                <a:ea typeface="맑은 고딕"/>
                <a:cs typeface="Calibri"/>
              </a:rPr>
              <a:t> </a:t>
            </a:r>
            <a:r>
              <a:rPr lang="ko-KR" sz="3200">
                <a:ea typeface="맑은 고딕"/>
                <a:cs typeface="Calibri"/>
              </a:rPr>
              <a:t>페이지</a:t>
            </a:r>
            <a:endParaRPr lang="ko-KR"/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E9460A9-2959-D4A4-4548-45BBF18D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01" y="3393621"/>
            <a:ext cx="5179745" cy="6233680"/>
          </a:xfrm>
          <a:prstGeom prst="rect">
            <a:avLst/>
          </a:prstGeom>
        </p:spPr>
      </p:pic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01C1783-AF20-0E12-A5B1-E310BAFB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578" y="3548742"/>
            <a:ext cx="5069404" cy="6084126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1FC32B1-3B7C-3735-5B03-EE087A987B28}"/>
              </a:ext>
            </a:extLst>
          </p:cNvPr>
          <p:cNvSpPr txBox="1"/>
          <p:nvPr/>
        </p:nvSpPr>
        <p:spPr>
          <a:xfrm>
            <a:off x="12731229" y="3229979"/>
            <a:ext cx="5065894" cy="6562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spc="-14">
                <a:latin typeface="TDTD고딕M"/>
                <a:ea typeface="TDTD고딕M"/>
              </a:rPr>
              <a:t>메인에서 '프로젝트 올리기' 버튼을 누르면 프로젝트를 시작할 수 있다.</a:t>
            </a:r>
            <a:endParaRPr lang="ko-KR" sz="2200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2200" spc="-14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프로젝트 등록하기, 이어서 등록하기 버튼</a:t>
            </a: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아래에는 프로젝트 등록 절차 소개</a:t>
            </a: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endParaRPr lang="ko-KR" altLang="en-US" sz="2200" spc="-14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200" spc="-14" err="1">
                <a:latin typeface="TDTD고딕M"/>
                <a:ea typeface="TDTD고딕M"/>
                <a:cs typeface="Calibri"/>
              </a:rPr>
              <a:t>펀딩</a:t>
            </a:r>
            <a:r>
              <a:rPr lang="ko-KR" altLang="en-US" sz="2200" spc="-14">
                <a:latin typeface="TDTD고딕M"/>
                <a:ea typeface="TDTD고딕M"/>
                <a:cs typeface="Calibri"/>
              </a:rPr>
              <a:t> 프로젝트를 시작하기 위한 확인 사항 페이지</a:t>
            </a: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확인 사항에 모두 체크해야  '프로젝트 시작하기' 버튼 활성화</a:t>
            </a: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프로젝트 시작하기 버튼을 누르면 프로젝트 등록 페이지로 이동</a:t>
            </a:r>
          </a:p>
          <a:p>
            <a:pPr>
              <a:lnSpc>
                <a:spcPts val="4060"/>
              </a:lnSpc>
            </a:pPr>
            <a:endParaRPr lang="ko-KR" altLang="en-US" sz="2200">
              <a:latin typeface="Calibri"/>
              <a:ea typeface="맑은 고딕" panose="020B05030200000200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59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70066C-3253-607B-19C0-6639989BD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49ACC6-8F0E-5DDB-7B7B-EF5ABEA99B01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CCF54F-F75B-E79C-9357-BFC7B1621E67}"/>
              </a:ext>
            </a:extLst>
          </p:cNvPr>
          <p:cNvSpPr/>
          <p:nvPr/>
        </p:nvSpPr>
        <p:spPr>
          <a:xfrm>
            <a:off x="898729" y="1746761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B7CF8-37DC-2B88-F595-F5BFD3CA1168}"/>
              </a:ext>
            </a:extLst>
          </p:cNvPr>
          <p:cNvSpPr txBox="1"/>
          <p:nvPr/>
        </p:nvSpPr>
        <p:spPr>
          <a:xfrm>
            <a:off x="769682" y="1009343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52FCA-5215-074F-8C06-059662516309}"/>
              </a:ext>
            </a:extLst>
          </p:cNvPr>
          <p:cNvSpPr txBox="1"/>
          <p:nvPr/>
        </p:nvSpPr>
        <p:spPr>
          <a:xfrm>
            <a:off x="5814503" y="1576952"/>
            <a:ext cx="104445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>
                <a:ea typeface="맑은 고딕"/>
                <a:cs typeface="Calibri"/>
              </a:rPr>
              <a:t>창작자 - </a:t>
            </a:r>
            <a:r>
              <a:rPr lang="ko-KR" sz="3200" err="1">
                <a:ea typeface="맑은 고딕"/>
                <a:cs typeface="Calibri"/>
              </a:rPr>
              <a:t>펀딩</a:t>
            </a:r>
            <a:r>
              <a:rPr lang="ko-KR" sz="3200">
                <a:ea typeface="맑은 고딕"/>
                <a:cs typeface="Calibri"/>
              </a:rPr>
              <a:t> 프로젝트 </a:t>
            </a:r>
            <a:r>
              <a:rPr lang="ko-KR" altLang="en-US" sz="3200">
                <a:ea typeface="맑은 고딕"/>
                <a:cs typeface="Calibri"/>
              </a:rPr>
              <a:t>등록</a:t>
            </a:r>
            <a:r>
              <a:rPr lang="en-US" altLang="ko-KR" sz="3200">
                <a:ea typeface="맑은 고딕"/>
                <a:cs typeface="Calibri"/>
              </a:rPr>
              <a:t> </a:t>
            </a:r>
            <a:r>
              <a:rPr lang="ko-KR" sz="3200">
                <a:ea typeface="맑은 고딕"/>
                <a:cs typeface="Calibri"/>
              </a:rPr>
              <a:t>페이지</a:t>
            </a:r>
            <a:endParaRPr lang="ko-KR"/>
          </a:p>
        </p:txBody>
      </p:sp>
      <p:pic>
        <p:nvPicPr>
          <p:cNvPr id="11" name="그림 10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C4D8451F-EC42-CC0A-7BB9-701C6F22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7" y="2819045"/>
            <a:ext cx="7392253" cy="7020209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8B87739-8891-1449-236E-70432E1C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977" y="2570116"/>
            <a:ext cx="9548600" cy="7705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DBB1F9-4965-83CD-33A1-AD0926310960}"/>
              </a:ext>
            </a:extLst>
          </p:cNvPr>
          <p:cNvSpPr txBox="1"/>
          <p:nvPr/>
        </p:nvSpPr>
        <p:spPr>
          <a:xfrm>
            <a:off x="2379827" y="9327391"/>
            <a:ext cx="3736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  <a:cs typeface="Calibri"/>
              </a:rPr>
              <a:t>프로젝트 기본 정보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3243E6-C257-D610-1065-E6AD2B943EC7}"/>
              </a:ext>
            </a:extLst>
          </p:cNvPr>
          <p:cNvSpPr txBox="1"/>
          <p:nvPr/>
        </p:nvSpPr>
        <p:spPr>
          <a:xfrm>
            <a:off x="11404408" y="9515047"/>
            <a:ext cx="3736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>
                <a:ea typeface="맑은 고딕"/>
                <a:cs typeface="Calibri"/>
              </a:rPr>
              <a:t>요금제</a:t>
            </a:r>
          </a:p>
        </p:txBody>
      </p:sp>
    </p:spTree>
    <p:extLst>
      <p:ext uri="{BB962C8B-B14F-4D97-AF65-F5344CB8AC3E}">
        <p14:creationId xmlns:p14="http://schemas.microsoft.com/office/powerpoint/2010/main" val="87326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4B976-46D6-0083-F5A9-779E1894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AB7F3E-43FC-5CA9-87B4-7333A2A464A5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76DFCF-5123-1FB9-1226-D2198F3328DA}"/>
              </a:ext>
            </a:extLst>
          </p:cNvPr>
          <p:cNvSpPr/>
          <p:nvPr/>
        </p:nvSpPr>
        <p:spPr>
          <a:xfrm>
            <a:off x="898729" y="1746761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30AB01-377B-931E-A121-6985A5043A00}"/>
              </a:ext>
            </a:extLst>
          </p:cNvPr>
          <p:cNvSpPr txBox="1"/>
          <p:nvPr/>
        </p:nvSpPr>
        <p:spPr>
          <a:xfrm>
            <a:off x="769682" y="1009343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B010B-DDAB-53CC-6BCF-D805AFD49020}"/>
              </a:ext>
            </a:extLst>
          </p:cNvPr>
          <p:cNvSpPr txBox="1"/>
          <p:nvPr/>
        </p:nvSpPr>
        <p:spPr>
          <a:xfrm>
            <a:off x="5859456" y="1486654"/>
            <a:ext cx="104445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>
                <a:ea typeface="맑은 고딕"/>
                <a:cs typeface="Calibri"/>
              </a:rPr>
              <a:t>창작자 - </a:t>
            </a:r>
            <a:r>
              <a:rPr lang="ko-KR" sz="3200" err="1">
                <a:ea typeface="맑은 고딕"/>
                <a:cs typeface="Calibri"/>
              </a:rPr>
              <a:t>펀딩</a:t>
            </a:r>
            <a:r>
              <a:rPr lang="ko-KR" sz="3200">
                <a:ea typeface="맑은 고딕"/>
                <a:cs typeface="Calibri"/>
              </a:rPr>
              <a:t> 프로젝트 </a:t>
            </a:r>
            <a:r>
              <a:rPr lang="ko-KR" altLang="en-US" sz="3200">
                <a:ea typeface="맑은 고딕"/>
                <a:cs typeface="Calibri"/>
              </a:rPr>
              <a:t>등록</a:t>
            </a:r>
            <a:r>
              <a:rPr lang="en-US" altLang="ko-KR" sz="3200">
                <a:ea typeface="맑은 고딕"/>
                <a:cs typeface="Calibri"/>
              </a:rPr>
              <a:t> </a:t>
            </a:r>
            <a:r>
              <a:rPr lang="ko-KR" sz="3200">
                <a:ea typeface="맑은 고딕"/>
                <a:cs typeface="Calibri"/>
              </a:rPr>
              <a:t>페이지</a:t>
            </a:r>
            <a:endParaRPr lang="ko-KR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4BF1D5D-408F-C045-68DD-BD5E6628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9" y="3144031"/>
            <a:ext cx="8364231" cy="6506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739EB3-D3EE-F6AA-21C5-BBCA39D10298}"/>
              </a:ext>
            </a:extLst>
          </p:cNvPr>
          <p:cNvSpPr txBox="1"/>
          <p:nvPr/>
        </p:nvSpPr>
        <p:spPr>
          <a:xfrm>
            <a:off x="2105733" y="9599208"/>
            <a:ext cx="3736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 err="1">
                <a:ea typeface="맑은 고딕"/>
                <a:cs typeface="Calibri"/>
              </a:rPr>
              <a:t>펀딩</a:t>
            </a:r>
            <a:r>
              <a:rPr lang="ko-KR" altLang="en-US" sz="2800">
                <a:ea typeface="맑은 고딕"/>
                <a:cs typeface="Calibri"/>
              </a:rPr>
              <a:t> 계획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BDF1A19-01B9-16A0-A40A-9D418122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84" y="2487021"/>
            <a:ext cx="5470619" cy="763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791C37-2A76-4782-1719-BC0B7E617D1F}"/>
              </a:ext>
            </a:extLst>
          </p:cNvPr>
          <p:cNvSpPr txBox="1"/>
          <p:nvPr/>
        </p:nvSpPr>
        <p:spPr>
          <a:xfrm>
            <a:off x="12001498" y="9600345"/>
            <a:ext cx="3736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>
                <a:ea typeface="맑은 고딕"/>
                <a:cs typeface="Calibri"/>
              </a:rPr>
              <a:t>상세 내용</a:t>
            </a:r>
          </a:p>
        </p:txBody>
      </p:sp>
    </p:spTree>
    <p:extLst>
      <p:ext uri="{BB962C8B-B14F-4D97-AF65-F5344CB8AC3E}">
        <p14:creationId xmlns:p14="http://schemas.microsoft.com/office/powerpoint/2010/main" val="1518336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34BF5-CBBB-DDBA-AE6B-6D4AC8C1D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EB6EB5F-9809-6079-2F28-B62EC9E2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22" y="2200772"/>
            <a:ext cx="7581900" cy="75914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8B4CD3-997F-04D9-3534-EE42D1CB9D47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4C850D-9467-ADB4-8174-52F9DFDA9930}"/>
              </a:ext>
            </a:extLst>
          </p:cNvPr>
          <p:cNvSpPr/>
          <p:nvPr/>
        </p:nvSpPr>
        <p:spPr>
          <a:xfrm>
            <a:off x="898729" y="1746761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31B49-3069-3F6A-0E4F-83FB2D741EB0}"/>
              </a:ext>
            </a:extLst>
          </p:cNvPr>
          <p:cNvSpPr txBox="1"/>
          <p:nvPr/>
        </p:nvSpPr>
        <p:spPr>
          <a:xfrm>
            <a:off x="769682" y="1009343"/>
            <a:ext cx="80931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22815-5D49-37D7-C967-01844D5A725C}"/>
              </a:ext>
            </a:extLst>
          </p:cNvPr>
          <p:cNvSpPr txBox="1"/>
          <p:nvPr/>
        </p:nvSpPr>
        <p:spPr>
          <a:xfrm>
            <a:off x="5827793" y="1510499"/>
            <a:ext cx="104445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>
                <a:ea typeface="맑은 고딕"/>
                <a:cs typeface="Calibri"/>
              </a:rPr>
              <a:t>창작자 - </a:t>
            </a:r>
            <a:r>
              <a:rPr lang="ko-KR" sz="3200" err="1">
                <a:ea typeface="맑은 고딕"/>
                <a:cs typeface="Calibri"/>
              </a:rPr>
              <a:t>펀딩</a:t>
            </a:r>
            <a:r>
              <a:rPr lang="ko-KR" sz="3200">
                <a:ea typeface="맑은 고딕"/>
                <a:cs typeface="Calibri"/>
              </a:rPr>
              <a:t> 프로젝트 </a:t>
            </a:r>
            <a:r>
              <a:rPr lang="ko-KR" altLang="en-US" sz="3200">
                <a:ea typeface="맑은 고딕"/>
                <a:cs typeface="Calibri"/>
              </a:rPr>
              <a:t>등록</a:t>
            </a:r>
            <a:r>
              <a:rPr lang="en-US" altLang="ko-KR" sz="3200">
                <a:ea typeface="맑은 고딕"/>
                <a:cs typeface="Calibri"/>
              </a:rPr>
              <a:t> </a:t>
            </a:r>
            <a:r>
              <a:rPr lang="ko-KR" sz="3200">
                <a:ea typeface="맑은 고딕"/>
                <a:cs typeface="Calibri"/>
              </a:rPr>
              <a:t>페이지</a:t>
            </a:r>
            <a:endParaRPr lang="ko-KR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01C7BCD-0424-B771-EF72-67ACED11B534}"/>
              </a:ext>
            </a:extLst>
          </p:cNvPr>
          <p:cNvSpPr txBox="1"/>
          <p:nvPr/>
        </p:nvSpPr>
        <p:spPr>
          <a:xfrm>
            <a:off x="10786423" y="3093501"/>
            <a:ext cx="5065894" cy="6054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아이템 등록</a:t>
            </a: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아이템 이름, 개수 입력</a:t>
            </a: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endParaRPr lang="ko-KR" altLang="en-US" sz="2200" spc="-14">
              <a:latin typeface="TDTD고딕M"/>
              <a:ea typeface="TDTD고딕M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선물 등록</a:t>
            </a: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등록한 아이템들로 선물을 구성하여 등록할 수 있다.</a:t>
            </a:r>
          </a:p>
          <a:p>
            <a:pPr marL="342900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선물 이름, 수량, 후원 금액 입력</a:t>
            </a:r>
          </a:p>
          <a:p>
            <a:pPr>
              <a:lnSpc>
                <a:spcPct val="150000"/>
              </a:lnSpc>
            </a:pPr>
            <a:endParaRPr lang="ko-KR" altLang="en-US" sz="2200" spc="-14">
              <a:latin typeface="TDTD고딕M"/>
              <a:ea typeface="TDTD고딕M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200" spc="-14">
                <a:latin typeface="TDTD고딕M"/>
                <a:ea typeface="TDTD고딕M"/>
                <a:cs typeface="Calibri"/>
              </a:rPr>
              <a:t>아이템과 최종적으로 선물을 등록해서 저장하면 등록한 선물 구성이 아래에 카드 형태로 보여진다.</a:t>
            </a:r>
          </a:p>
          <a:p>
            <a:pPr>
              <a:lnSpc>
                <a:spcPts val="4060"/>
              </a:lnSpc>
            </a:pPr>
            <a:endParaRPr lang="ko-KR" altLang="en-US" sz="2200">
              <a:latin typeface="Calibri"/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888A6-D7A9-ED3C-BC04-83153F162DF7}"/>
              </a:ext>
            </a:extLst>
          </p:cNvPr>
          <p:cNvSpPr txBox="1"/>
          <p:nvPr/>
        </p:nvSpPr>
        <p:spPr>
          <a:xfrm>
            <a:off x="2550423" y="9600345"/>
            <a:ext cx="37360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>
                <a:ea typeface="맑은 고딕"/>
                <a:cs typeface="Calibri"/>
              </a:rPr>
              <a:t>선물 구성</a:t>
            </a:r>
          </a:p>
        </p:txBody>
      </p:sp>
    </p:spTree>
    <p:extLst>
      <p:ext uri="{BB962C8B-B14F-4D97-AF65-F5344CB8AC3E}">
        <p14:creationId xmlns:p14="http://schemas.microsoft.com/office/powerpoint/2010/main" val="1848795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98946-D20A-F5B6-A6D2-D15BD90D3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292B5F-9055-F744-F10B-1A61862991A3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C9B15-EB14-8DED-ECD0-14905235EADB}"/>
              </a:ext>
            </a:extLst>
          </p:cNvPr>
          <p:cNvSpPr txBox="1"/>
          <p:nvPr/>
        </p:nvSpPr>
        <p:spPr>
          <a:xfrm>
            <a:off x="769682" y="1094642"/>
            <a:ext cx="1646565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  <a:p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DBEFAF-725C-93D3-8017-7D79E3F97F8B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0893F-7433-EF26-DC16-F00EEB8EEC5F}"/>
              </a:ext>
            </a:extLst>
          </p:cNvPr>
          <p:cNvSpPr txBox="1"/>
          <p:nvPr/>
        </p:nvSpPr>
        <p:spPr>
          <a:xfrm>
            <a:off x="5842648" y="1570698"/>
            <a:ext cx="68641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창작자 - 창작자 정보 등록</a:t>
            </a:r>
          </a:p>
        </p:txBody>
      </p:sp>
      <p:pic>
        <p:nvPicPr>
          <p:cNvPr id="3" name="그림 2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6F686599-1F1C-252C-B2FE-BF51EF20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3305175"/>
            <a:ext cx="4581525" cy="6276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5B8AA-3D4F-A6E4-1791-410F1E95E4CC}"/>
              </a:ext>
            </a:extLst>
          </p:cNvPr>
          <p:cNvSpPr txBox="1"/>
          <p:nvPr/>
        </p:nvSpPr>
        <p:spPr>
          <a:xfrm>
            <a:off x="7829550" y="3543300"/>
            <a:ext cx="88011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-창작자 유형(개인/개인 사업자)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-창작자명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-전화번호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-이메일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-소개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-세금 계산서 발행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-&gt; 세금 계산서 발행 부분은 개인 혹은 개인 사업자에  따라서 입력하는 값이 달라진다.</a:t>
            </a:r>
          </a:p>
        </p:txBody>
      </p:sp>
    </p:spTree>
    <p:extLst>
      <p:ext uri="{BB962C8B-B14F-4D97-AF65-F5344CB8AC3E}">
        <p14:creationId xmlns:p14="http://schemas.microsoft.com/office/powerpoint/2010/main" val="143461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55D3B-FAAA-1EDA-6169-6F14C4BC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9F331D-D6D7-F38C-3892-992302FE9996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4382E-FB5D-4F60-A983-E2C334F0F6D6}"/>
              </a:ext>
            </a:extLst>
          </p:cNvPr>
          <p:cNvSpPr txBox="1"/>
          <p:nvPr/>
        </p:nvSpPr>
        <p:spPr>
          <a:xfrm>
            <a:off x="769682" y="1094642"/>
            <a:ext cx="1646565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  <a:p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77B8F1-751C-C3B0-907D-DE81040DB536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0B0567-FF00-132F-C934-F13D26C93059}"/>
              </a:ext>
            </a:extLst>
          </p:cNvPr>
          <p:cNvSpPr txBox="1"/>
          <p:nvPr/>
        </p:nvSpPr>
        <p:spPr>
          <a:xfrm>
            <a:off x="5842648" y="1570698"/>
            <a:ext cx="68641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창작자 - 정책 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28686-C335-0016-0161-5E9C54C4DB05}"/>
              </a:ext>
            </a:extLst>
          </p:cNvPr>
          <p:cNvSpPr txBox="1"/>
          <p:nvPr/>
        </p:nvSpPr>
        <p:spPr>
          <a:xfrm>
            <a:off x="7311076" y="4650949"/>
            <a:ext cx="88011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-</a:t>
            </a:r>
            <a:r>
              <a:rPr lang="ko-KR" altLang="en-US" err="1">
                <a:ea typeface="맑은 고딕"/>
                <a:cs typeface="Calibri"/>
              </a:rPr>
              <a:t>펀딩에</a:t>
            </a:r>
            <a:r>
              <a:rPr lang="ko-KR" altLang="en-US">
                <a:ea typeface="맑은 고딕"/>
                <a:cs typeface="Calibri"/>
              </a:rPr>
              <a:t> 관한 기본 정책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-프로젝트 진행 중 발생 가능한 사안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-상품에 대한 구체적인 정보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-프로젝트 등록을 위한 인증 서류 제출</a:t>
            </a: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436BB7F-3DBF-D975-05F8-EFA22E1D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52" y="3192299"/>
            <a:ext cx="4262682" cy="68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1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A4340-7745-43CA-56B4-6E8049F3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47C69A-4905-703A-0B21-8A8AB2578952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10035-6B85-9387-94E8-7217DC53D229}"/>
              </a:ext>
            </a:extLst>
          </p:cNvPr>
          <p:cNvSpPr txBox="1"/>
          <p:nvPr/>
        </p:nvSpPr>
        <p:spPr>
          <a:xfrm>
            <a:off x="769682" y="1094642"/>
            <a:ext cx="1646565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  <a:p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C5A041-5A82-2E07-61F0-F991549A060C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309B2-1365-AF1B-A6DE-B58D7E45F7C5}"/>
              </a:ext>
            </a:extLst>
          </p:cNvPr>
          <p:cNvSpPr txBox="1"/>
          <p:nvPr/>
        </p:nvSpPr>
        <p:spPr>
          <a:xfrm>
            <a:off x="5842648" y="1570698"/>
            <a:ext cx="879660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창작자 - 등록한 프로젝트 목록 조회 및 정산 조회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BBAFE-ED1E-6E5B-5E2F-500DA34714A9}"/>
              </a:ext>
            </a:extLst>
          </p:cNvPr>
          <p:cNvSpPr txBox="1"/>
          <p:nvPr/>
        </p:nvSpPr>
        <p:spPr>
          <a:xfrm>
            <a:off x="10622240" y="5522928"/>
            <a:ext cx="67154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-프로젝트의 상태(진행중/심사중/반려됨/종료)에 따라 조회 가능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-종료한 프로젝트에 한하여 정산 조회 가능 </a:t>
            </a: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3" name="그림 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FBD1B38E-AA9A-13DD-9990-E3EF8AD9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21" y="3580565"/>
            <a:ext cx="5064550" cy="6071745"/>
          </a:xfrm>
          <a:prstGeom prst="rect">
            <a:avLst/>
          </a:prstGeom>
        </p:spPr>
      </p:pic>
      <p:pic>
        <p:nvPicPr>
          <p:cNvPr id="10" name="그림 9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C54D86F9-81ED-EC47-DEAB-A6FDD8E3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28" y="3612627"/>
            <a:ext cx="4310798" cy="57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0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9464A0-FF75-420F-590C-51B5537C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5B8CA3F-0B77-FAED-7BC0-2F5DDED3F29B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B5903-D0D8-433D-04A1-16A347CE2A53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4B8CDA-7CBD-C0A8-B08E-6224A8D97340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D49C7-EAB9-90D0-6A22-CC932979A2F2}"/>
              </a:ext>
            </a:extLst>
          </p:cNvPr>
          <p:cNvSpPr txBox="1"/>
          <p:nvPr/>
        </p:nvSpPr>
        <p:spPr>
          <a:xfrm>
            <a:off x="5871463" y="1569737"/>
            <a:ext cx="3425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관리자 화면 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F5EB5-6D03-B769-9862-249264BED733}"/>
              </a:ext>
            </a:extLst>
          </p:cNvPr>
          <p:cNvSpPr txBox="1"/>
          <p:nvPr/>
        </p:nvSpPr>
        <p:spPr>
          <a:xfrm>
            <a:off x="11044238" y="3886200"/>
            <a:ext cx="671512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err="1">
                <a:ea typeface="맑은 고딕"/>
                <a:cs typeface="Calibri"/>
              </a:rPr>
              <a:t>드롭다운으로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펀딩</a:t>
            </a:r>
            <a:r>
              <a:rPr lang="ko-KR" altLang="en-US">
                <a:ea typeface="맑은 고딕"/>
                <a:cs typeface="Calibri"/>
              </a:rPr>
              <a:t> 상태(진행중, </a:t>
            </a:r>
            <a:r>
              <a:rPr lang="ko-KR" altLang="en-US" err="1">
                <a:ea typeface="맑은 고딕"/>
                <a:cs typeface="Calibri"/>
              </a:rPr>
              <a:t>펀딩성공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펀딩실패</a:t>
            </a:r>
            <a:r>
              <a:rPr lang="ko-KR" altLang="en-US">
                <a:ea typeface="맑은 고딕"/>
                <a:cs typeface="Calibri"/>
              </a:rPr>
              <a:t>)별로 조회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err="1">
                <a:ea typeface="맑은 고딕"/>
                <a:cs typeface="Calibri"/>
              </a:rPr>
              <a:t>펀딩</a:t>
            </a:r>
            <a:r>
              <a:rPr lang="ko-KR" altLang="en-US">
                <a:ea typeface="맑은 고딕"/>
                <a:cs typeface="Calibri"/>
              </a:rPr>
              <a:t> 명 검색 시 조회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err="1">
                <a:ea typeface="맑은 고딕"/>
                <a:cs typeface="Calibri"/>
              </a:rPr>
              <a:t>페이징</a:t>
            </a:r>
            <a:r>
              <a:rPr lang="ko-KR" altLang="en-US">
                <a:ea typeface="맑은 고딕"/>
                <a:cs typeface="Calibri"/>
              </a:rPr>
              <a:t> 처리 (10 목록당 1페이지로 5페이지가 넘어갈 경우 &lt;&lt; &gt;&gt; 처리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  <a:cs typeface="Calibri"/>
              </a:rPr>
              <a:t>목록 </a:t>
            </a:r>
            <a:r>
              <a:rPr lang="ko-KR" altLang="en-US" err="1">
                <a:ea typeface="맑은 고딕"/>
                <a:cs typeface="Calibri"/>
              </a:rPr>
              <a:t>클릭시</a:t>
            </a:r>
            <a:r>
              <a:rPr lang="ko-KR" altLang="en-US">
                <a:ea typeface="맑은 고딕"/>
                <a:cs typeface="Calibri"/>
              </a:rPr>
              <a:t> 상세 페이지 이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9ED1E87-D7CE-4337-778A-20504401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819400"/>
            <a:ext cx="10044113" cy="71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28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976EE-5034-80FB-3BEF-A6D8B27C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2BCF331-B26E-AB56-C096-23A151DD7540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C93287-309B-CA47-AF68-8B0D2F7B7E16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D8B74A-77D4-E5CE-9A40-B501FA196FED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1228E-865C-CAF1-6E6B-B3D9896EA634}"/>
              </a:ext>
            </a:extLst>
          </p:cNvPr>
          <p:cNvSpPr txBox="1"/>
          <p:nvPr/>
        </p:nvSpPr>
        <p:spPr>
          <a:xfrm>
            <a:off x="6010736" y="1570698"/>
            <a:ext cx="90061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관리자 ​- 공지사항 상세조회 및 수정 삭제 </a:t>
            </a: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24D76E3-98D4-A735-822C-CAF63E5A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8" y="2824163"/>
            <a:ext cx="9820275" cy="712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47629-DF2E-B076-D666-BEC78DD7FD1F}"/>
              </a:ext>
            </a:extLst>
          </p:cNvPr>
          <p:cNvSpPr txBox="1"/>
          <p:nvPr/>
        </p:nvSpPr>
        <p:spPr>
          <a:xfrm>
            <a:off x="11372850" y="4214812"/>
            <a:ext cx="57435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  <a:cs typeface="Calibri"/>
              </a:rPr>
              <a:t>수정 버튼 클릭 시 수정 가능한 페이지 이동</a:t>
            </a:r>
            <a:endParaRPr lang="ko-KR"/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  <a:cs typeface="Calibri"/>
              </a:rPr>
              <a:t>제목, 내용 수정 가능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  <a:cs typeface="Calibri"/>
              </a:rPr>
              <a:t>삭제 버튼 클릭 시 </a:t>
            </a:r>
            <a:r>
              <a:rPr lang="ko-KR" altLang="en-US" err="1">
                <a:ea typeface="맑은 고딕"/>
                <a:cs typeface="Calibri"/>
              </a:rPr>
              <a:t>모달창에서</a:t>
            </a:r>
            <a:r>
              <a:rPr lang="ko-KR" altLang="en-US">
                <a:ea typeface="맑은 고딕"/>
                <a:cs typeface="Calibri"/>
              </a:rPr>
              <a:t> 재확인 </a:t>
            </a:r>
          </a:p>
        </p:txBody>
      </p:sp>
    </p:spTree>
    <p:extLst>
      <p:ext uri="{BB962C8B-B14F-4D97-AF65-F5344CB8AC3E}">
        <p14:creationId xmlns:p14="http://schemas.microsoft.com/office/powerpoint/2010/main" val="326114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7521AE-A06E-3CF3-8834-49CB0B16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4DA7E7D-6F14-4248-D172-972A3F23E1C3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1308F-1359-9239-C0F3-6499A561BEB5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31EF9-3EA7-ACCB-3534-F8CF7555F0E7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128A9-78C6-E6D3-F00C-1CD97556870B}"/>
              </a:ext>
            </a:extLst>
          </p:cNvPr>
          <p:cNvSpPr txBox="1"/>
          <p:nvPr/>
        </p:nvSpPr>
        <p:spPr>
          <a:xfrm>
            <a:off x="6010736" y="1570698"/>
            <a:ext cx="66240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관리자 - 신청 프로젝트 승인 반려 </a:t>
            </a:r>
          </a:p>
        </p:txBody>
      </p:sp>
      <p:pic>
        <p:nvPicPr>
          <p:cNvPr id="3" name="그림 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7BEBF0AF-2A76-C91B-7E19-DBE5BC06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08" y="2832527"/>
            <a:ext cx="9277350" cy="6643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3D825-B7B2-702F-BEFD-C27E1FB5E445}"/>
              </a:ext>
            </a:extLst>
          </p:cNvPr>
          <p:cNvSpPr txBox="1"/>
          <p:nvPr/>
        </p:nvSpPr>
        <p:spPr>
          <a:xfrm>
            <a:off x="11444287" y="3900487"/>
            <a:ext cx="538638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  <a:cs typeface="Calibri"/>
              </a:rPr>
              <a:t>승인 버튼 클릭 시 </a:t>
            </a:r>
            <a:r>
              <a:rPr lang="ko-KR" altLang="en-US" err="1">
                <a:ea typeface="맑은 고딕"/>
                <a:cs typeface="Calibri"/>
              </a:rPr>
              <a:t>펀딩</a:t>
            </a:r>
            <a:r>
              <a:rPr lang="ko-KR" altLang="en-US">
                <a:ea typeface="맑은 고딕"/>
                <a:cs typeface="Calibri"/>
              </a:rPr>
              <a:t> 진행중으로 상태 변경</a:t>
            </a:r>
            <a:endParaRPr lang="ko-KR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ko-KR">
              <a:ea typeface="맑은 고딕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  <a:cs typeface="Calibri"/>
              </a:rPr>
              <a:t>반려 버튼 클릭 시 반려됨으로 상태 변경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  <a:cs typeface="Calibri"/>
              </a:rPr>
              <a:t>사진이 </a:t>
            </a:r>
            <a:r>
              <a:rPr lang="ko-KR" altLang="en-US" err="1">
                <a:ea typeface="맑은 고딕"/>
                <a:cs typeface="Calibri"/>
              </a:rPr>
              <a:t>여러장일</a:t>
            </a:r>
            <a:r>
              <a:rPr lang="ko-KR" altLang="en-US">
                <a:ea typeface="맑은 고딕"/>
                <a:cs typeface="Calibri"/>
              </a:rPr>
              <a:t> 경우 슬라이드처리 </a:t>
            </a:r>
          </a:p>
        </p:txBody>
      </p:sp>
    </p:spTree>
    <p:extLst>
      <p:ext uri="{BB962C8B-B14F-4D97-AF65-F5344CB8AC3E}">
        <p14:creationId xmlns:p14="http://schemas.microsoft.com/office/powerpoint/2010/main" val="382095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클립아트, 일러스트레이션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71AD9911-8128-3E93-6E1A-387E60769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46" r="17557"/>
          <a:stretch/>
        </p:blipFill>
        <p:spPr>
          <a:xfrm>
            <a:off x="4627304" y="1511709"/>
            <a:ext cx="8461901" cy="32815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30C5B2-9358-8C90-5322-8E51ADDF621D}"/>
              </a:ext>
            </a:extLst>
          </p:cNvPr>
          <p:cNvSpPr txBox="1"/>
          <p:nvPr/>
        </p:nvSpPr>
        <p:spPr>
          <a:xfrm>
            <a:off x="769681" y="1009342"/>
            <a:ext cx="117610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팀원 소개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3DD66B-6414-2E16-2FE6-87C8C8915DAA}"/>
              </a:ext>
            </a:extLst>
          </p:cNvPr>
          <p:cNvSpPr/>
          <p:nvPr/>
        </p:nvSpPr>
        <p:spPr>
          <a:xfrm>
            <a:off x="898729" y="1797940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E23161-47D5-3638-CD4F-5202EEE267D9}"/>
              </a:ext>
            </a:extLst>
          </p:cNvPr>
          <p:cNvSpPr/>
          <p:nvPr/>
        </p:nvSpPr>
        <p:spPr>
          <a:xfrm>
            <a:off x="-1" y="4696438"/>
            <a:ext cx="18287999" cy="5585952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Freeform 10">
            <a:extLst>
              <a:ext uri="{FF2B5EF4-FFF2-40B4-BE49-F238E27FC236}">
                <a16:creationId xmlns:a16="http://schemas.microsoft.com/office/drawing/2014/main" id="{2E10ACBA-DEE8-3F23-5927-66BBA65C48E0}"/>
              </a:ext>
            </a:extLst>
          </p:cNvPr>
          <p:cNvSpPr/>
          <p:nvPr/>
        </p:nvSpPr>
        <p:spPr>
          <a:xfrm>
            <a:off x="68577" y="5254188"/>
            <a:ext cx="2812976" cy="4624299"/>
          </a:xfrm>
          <a:custGeom>
            <a:avLst/>
            <a:gdLst/>
            <a:ahLst/>
            <a:cxnLst/>
            <a:rect l="l" t="t" r="r" b="b"/>
            <a:pathLst>
              <a:path w="38416194" h="43972236">
                <a:moveTo>
                  <a:pt x="0" y="0"/>
                </a:moveTo>
                <a:lnTo>
                  <a:pt x="38416194" y="0"/>
                </a:lnTo>
                <a:lnTo>
                  <a:pt x="38416194" y="43972236"/>
                </a:lnTo>
                <a:lnTo>
                  <a:pt x="0" y="439722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56" name="Freeform 10">
            <a:extLst>
              <a:ext uri="{FF2B5EF4-FFF2-40B4-BE49-F238E27FC236}">
                <a16:creationId xmlns:a16="http://schemas.microsoft.com/office/drawing/2014/main" id="{34B302A0-975F-4466-4933-BF6939C09047}"/>
              </a:ext>
            </a:extLst>
          </p:cNvPr>
          <p:cNvSpPr/>
          <p:nvPr/>
        </p:nvSpPr>
        <p:spPr>
          <a:xfrm>
            <a:off x="3132554" y="5254185"/>
            <a:ext cx="2794541" cy="4624299"/>
          </a:xfrm>
          <a:custGeom>
            <a:avLst/>
            <a:gdLst/>
            <a:ahLst/>
            <a:cxnLst/>
            <a:rect l="l" t="t" r="r" b="b"/>
            <a:pathLst>
              <a:path w="38416194" h="43972236">
                <a:moveTo>
                  <a:pt x="0" y="0"/>
                </a:moveTo>
                <a:lnTo>
                  <a:pt x="38416194" y="0"/>
                </a:lnTo>
                <a:lnTo>
                  <a:pt x="38416194" y="43972236"/>
                </a:lnTo>
                <a:lnTo>
                  <a:pt x="0" y="439722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59" name="Freeform 10">
            <a:extLst>
              <a:ext uri="{FF2B5EF4-FFF2-40B4-BE49-F238E27FC236}">
                <a16:creationId xmlns:a16="http://schemas.microsoft.com/office/drawing/2014/main" id="{B28C03F3-E574-F06F-20C9-CF39FA31414F}"/>
              </a:ext>
            </a:extLst>
          </p:cNvPr>
          <p:cNvSpPr/>
          <p:nvPr/>
        </p:nvSpPr>
        <p:spPr>
          <a:xfrm>
            <a:off x="6196530" y="5254185"/>
            <a:ext cx="2794541" cy="4624299"/>
          </a:xfrm>
          <a:custGeom>
            <a:avLst/>
            <a:gdLst/>
            <a:ahLst/>
            <a:cxnLst/>
            <a:rect l="l" t="t" r="r" b="b"/>
            <a:pathLst>
              <a:path w="38416194" h="43972236">
                <a:moveTo>
                  <a:pt x="0" y="0"/>
                </a:moveTo>
                <a:lnTo>
                  <a:pt x="38416194" y="0"/>
                </a:lnTo>
                <a:lnTo>
                  <a:pt x="38416194" y="43972236"/>
                </a:lnTo>
                <a:lnTo>
                  <a:pt x="0" y="439722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62" name="Freeform 10">
            <a:extLst>
              <a:ext uri="{FF2B5EF4-FFF2-40B4-BE49-F238E27FC236}">
                <a16:creationId xmlns:a16="http://schemas.microsoft.com/office/drawing/2014/main" id="{1C39C236-C6C0-F051-9543-DCA6DB0F2AE1}"/>
              </a:ext>
            </a:extLst>
          </p:cNvPr>
          <p:cNvSpPr/>
          <p:nvPr/>
        </p:nvSpPr>
        <p:spPr>
          <a:xfrm>
            <a:off x="9260510" y="5254186"/>
            <a:ext cx="2794541" cy="4624299"/>
          </a:xfrm>
          <a:custGeom>
            <a:avLst/>
            <a:gdLst/>
            <a:ahLst/>
            <a:cxnLst/>
            <a:rect l="l" t="t" r="r" b="b"/>
            <a:pathLst>
              <a:path w="38416194" h="43972236">
                <a:moveTo>
                  <a:pt x="0" y="0"/>
                </a:moveTo>
                <a:lnTo>
                  <a:pt x="38416194" y="0"/>
                </a:lnTo>
                <a:lnTo>
                  <a:pt x="38416194" y="43972236"/>
                </a:lnTo>
                <a:lnTo>
                  <a:pt x="0" y="439722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65" name="Freeform 10">
            <a:extLst>
              <a:ext uri="{FF2B5EF4-FFF2-40B4-BE49-F238E27FC236}">
                <a16:creationId xmlns:a16="http://schemas.microsoft.com/office/drawing/2014/main" id="{60DA5D70-F22E-2881-D170-FC655D1EE52F}"/>
              </a:ext>
            </a:extLst>
          </p:cNvPr>
          <p:cNvSpPr/>
          <p:nvPr/>
        </p:nvSpPr>
        <p:spPr>
          <a:xfrm>
            <a:off x="12324487" y="5254188"/>
            <a:ext cx="2812975" cy="4624299"/>
          </a:xfrm>
          <a:custGeom>
            <a:avLst/>
            <a:gdLst/>
            <a:ahLst/>
            <a:cxnLst/>
            <a:rect l="l" t="t" r="r" b="b"/>
            <a:pathLst>
              <a:path w="38416194" h="43972236">
                <a:moveTo>
                  <a:pt x="0" y="0"/>
                </a:moveTo>
                <a:lnTo>
                  <a:pt x="38416194" y="0"/>
                </a:lnTo>
                <a:lnTo>
                  <a:pt x="38416194" y="43972236"/>
                </a:lnTo>
                <a:lnTo>
                  <a:pt x="0" y="439722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D13E3FC7-9218-90DE-25CC-D7448365055D}"/>
              </a:ext>
            </a:extLst>
          </p:cNvPr>
          <p:cNvSpPr/>
          <p:nvPr/>
        </p:nvSpPr>
        <p:spPr>
          <a:xfrm>
            <a:off x="15388463" y="5235751"/>
            <a:ext cx="2812976" cy="4624299"/>
          </a:xfrm>
          <a:custGeom>
            <a:avLst/>
            <a:gdLst/>
            <a:ahLst/>
            <a:cxnLst/>
            <a:rect l="l" t="t" r="r" b="b"/>
            <a:pathLst>
              <a:path w="38416194" h="43972236">
                <a:moveTo>
                  <a:pt x="0" y="0"/>
                </a:moveTo>
                <a:lnTo>
                  <a:pt x="38416194" y="0"/>
                </a:lnTo>
                <a:lnTo>
                  <a:pt x="38416194" y="43972236"/>
                </a:lnTo>
                <a:lnTo>
                  <a:pt x="0" y="439722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70" name="그림 69" descr="클립아트, 그림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74197A29-0756-1529-8A37-767BFE7D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965" y="5246739"/>
            <a:ext cx="2808978" cy="2816942"/>
          </a:xfrm>
          <a:prstGeom prst="rect">
            <a:avLst/>
          </a:prstGeom>
        </p:spPr>
      </p:pic>
      <p:pic>
        <p:nvPicPr>
          <p:cNvPr id="71" name="그림 70" descr="클립아트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EFE44CE0-7D4F-6F0A-DDE2-128655E4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675" y="5228304"/>
            <a:ext cx="2808978" cy="2816942"/>
          </a:xfrm>
          <a:prstGeom prst="rect">
            <a:avLst/>
          </a:prstGeom>
        </p:spPr>
      </p:pic>
      <p:pic>
        <p:nvPicPr>
          <p:cNvPr id="72" name="그림 71" descr="클립아트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21B9D112-23B1-DE6C-76AA-4FC6DF8BA7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05384" y="5246739"/>
            <a:ext cx="2808978" cy="2816942"/>
          </a:xfrm>
          <a:prstGeom prst="rect">
            <a:avLst/>
          </a:prstGeom>
        </p:spPr>
      </p:pic>
      <p:pic>
        <p:nvPicPr>
          <p:cNvPr id="73" name="그림 72" descr="클립아트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9A52D5C8-F35A-FB8A-E91C-B7D89D8BC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6254" y="5246739"/>
            <a:ext cx="2808978" cy="2816942"/>
          </a:xfrm>
          <a:prstGeom prst="rect">
            <a:avLst/>
          </a:prstGeom>
        </p:spPr>
      </p:pic>
      <p:pic>
        <p:nvPicPr>
          <p:cNvPr id="74" name="그림 73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4A64FB2F-7D25-ED69-B981-CCC6E9C32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6658" y="5246739"/>
            <a:ext cx="2808978" cy="2816942"/>
          </a:xfrm>
          <a:prstGeom prst="rect">
            <a:avLst/>
          </a:prstGeom>
        </p:spPr>
      </p:pic>
      <p:pic>
        <p:nvPicPr>
          <p:cNvPr id="75" name="그림 74" descr="클립아트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0DAE8BCC-BB3A-22E7-73C6-BD6E8BD4B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8" y="5228304"/>
            <a:ext cx="2808979" cy="255884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E9B0A5F-B44D-26C2-4C5A-9308CDC95169}"/>
              </a:ext>
            </a:extLst>
          </p:cNvPr>
          <p:cNvSpPr txBox="1"/>
          <p:nvPr/>
        </p:nvSpPr>
        <p:spPr>
          <a:xfrm>
            <a:off x="1046212" y="8051697"/>
            <a:ext cx="11439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김다혜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5F4EAC-4531-C117-75E2-D99925D3FB69}"/>
              </a:ext>
            </a:extLst>
          </p:cNvPr>
          <p:cNvSpPr txBox="1"/>
          <p:nvPr/>
        </p:nvSpPr>
        <p:spPr>
          <a:xfrm>
            <a:off x="603761" y="8567891"/>
            <a:ext cx="19357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창작자 정보 및 정책 등록과 등록된 프로젝트 조회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0DA8CED-A219-AC0D-AF83-72CA736DA0EE}"/>
              </a:ext>
            </a:extLst>
          </p:cNvPr>
          <p:cNvSpPr txBox="1"/>
          <p:nvPr/>
        </p:nvSpPr>
        <p:spPr>
          <a:xfrm>
            <a:off x="4151853" y="8119935"/>
            <a:ext cx="11932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박다희 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D271BDA-78B8-F147-8530-3A2ACF21CACC}"/>
              </a:ext>
            </a:extLst>
          </p:cNvPr>
          <p:cNvSpPr txBox="1"/>
          <p:nvPr/>
        </p:nvSpPr>
        <p:spPr>
          <a:xfrm>
            <a:off x="3464017" y="8623970"/>
            <a:ext cx="21777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관리자 정보  조회 및 프로젝트 심 담당 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E570D9-265A-7366-02E2-53A55BA1C508}"/>
              </a:ext>
            </a:extLst>
          </p:cNvPr>
          <p:cNvSpPr txBox="1"/>
          <p:nvPr/>
        </p:nvSpPr>
        <p:spPr>
          <a:xfrm>
            <a:off x="7099109" y="8109272"/>
            <a:ext cx="8295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이름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CC2532-2914-3B9A-60B0-C9255A4A34FD}"/>
              </a:ext>
            </a:extLst>
          </p:cNvPr>
          <p:cNvSpPr txBox="1"/>
          <p:nvPr/>
        </p:nvSpPr>
        <p:spPr>
          <a:xfrm>
            <a:off x="9747760" y="8584949"/>
            <a:ext cx="1935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배송지 및 결제 관련 부분 담당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BD5173-C3CD-7402-1968-BF7154D76234}"/>
              </a:ext>
            </a:extLst>
          </p:cNvPr>
          <p:cNvSpPr txBox="1"/>
          <p:nvPr/>
        </p:nvSpPr>
        <p:spPr>
          <a:xfrm>
            <a:off x="10297381" y="8124637"/>
            <a:ext cx="992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연인지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64CFA5C-03E1-7421-F23C-4731D146D885}"/>
              </a:ext>
            </a:extLst>
          </p:cNvPr>
          <p:cNvSpPr txBox="1"/>
          <p:nvPr/>
        </p:nvSpPr>
        <p:spPr>
          <a:xfrm>
            <a:off x="6728193" y="8619069"/>
            <a:ext cx="19357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메인페이지</a:t>
            </a:r>
            <a:r>
              <a:rPr lang="ko-KR" altLang="en-US">
                <a:ea typeface="맑은 고딕"/>
                <a:cs typeface="Calibri"/>
              </a:rPr>
              <a:t>, 프로젝트페이지, 카테고리페이지, 문의, 신고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569BAB-E0FA-E0A7-B110-20945678B913}"/>
              </a:ext>
            </a:extLst>
          </p:cNvPr>
          <p:cNvSpPr txBox="1"/>
          <p:nvPr/>
        </p:nvSpPr>
        <p:spPr>
          <a:xfrm>
            <a:off x="13295076" y="8155015"/>
            <a:ext cx="14413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차윤하</a:t>
            </a:r>
          </a:p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4576E93-A580-E37F-9A54-FF7466BB4DDA}"/>
              </a:ext>
            </a:extLst>
          </p:cNvPr>
          <p:cNvSpPr txBox="1"/>
          <p:nvPr/>
        </p:nvSpPr>
        <p:spPr>
          <a:xfrm>
            <a:off x="12562851" y="8671208"/>
            <a:ext cx="25474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펀딩</a:t>
            </a:r>
            <a:r>
              <a:rPr lang="ko-KR" altLang="en-US">
                <a:ea typeface="맑은 고딕"/>
                <a:cs typeface="Calibri"/>
              </a:rPr>
              <a:t> 프로젝트를 시작하는 부분과 전반적인 프로젝트 등록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968016-E071-0264-10C9-38CB1B43681B}"/>
              </a:ext>
            </a:extLst>
          </p:cNvPr>
          <p:cNvSpPr txBox="1"/>
          <p:nvPr/>
        </p:nvSpPr>
        <p:spPr>
          <a:xfrm>
            <a:off x="16314643" y="8119934"/>
            <a:ext cx="1085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축온청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2A5F0A-B867-64BA-065A-4D7BFC7CAAE3}"/>
              </a:ext>
            </a:extLst>
          </p:cNvPr>
          <p:cNvSpPr txBox="1"/>
          <p:nvPr/>
        </p:nvSpPr>
        <p:spPr>
          <a:xfrm>
            <a:off x="15889253" y="8670248"/>
            <a:ext cx="19357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로그인 </a:t>
            </a:r>
            <a:endParaRPr lang="ko-KR"/>
          </a:p>
          <a:p>
            <a:r>
              <a:rPr lang="ko-KR" altLang="en-US">
                <a:ea typeface="맑은 고딕"/>
                <a:cs typeface="Calibri"/>
              </a:rPr>
              <a:t>회원가입 부분 담당</a:t>
            </a:r>
            <a:endParaRPr lang="ko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3AC32-2075-C924-BD6A-88AF93A3E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6C0BD1-BFA9-D2A9-E066-F10AC8CA5101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3B35C7-94E7-C9BB-7406-B1B0F76E7489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14D73E-B493-9B45-2276-5AD96D7FC1B4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D0A1B-AADB-D181-C853-3FF84109B9B1}"/>
              </a:ext>
            </a:extLst>
          </p:cNvPr>
          <p:cNvSpPr txBox="1"/>
          <p:nvPr/>
        </p:nvSpPr>
        <p:spPr>
          <a:xfrm>
            <a:off x="5871463" y="1569737"/>
            <a:ext cx="3425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사용자 화면 ​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AF7E2C7-2BEC-22EC-EB63-1C52E412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71" y="3375364"/>
            <a:ext cx="5553075" cy="5972175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77DCC4F-0582-293E-C925-97816F0A4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43" y="3639721"/>
            <a:ext cx="4248150" cy="4581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14AC5-70D4-B2FA-6E37-236DE0C3F8A5}"/>
              </a:ext>
            </a:extLst>
          </p:cNvPr>
          <p:cNvSpPr txBox="1"/>
          <p:nvPr/>
        </p:nvSpPr>
        <p:spPr>
          <a:xfrm>
            <a:off x="12835327" y="5040442"/>
            <a:ext cx="43096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신고는 크게 3가지로 나누었는데, 프로젝트 신고, 창작자 신고, 유저 신고이다.</a:t>
            </a:r>
          </a:p>
          <a:p>
            <a:r>
              <a:rPr lang="ko-KR" altLang="en-US">
                <a:ea typeface="맑은 고딕"/>
                <a:cs typeface="Calibri"/>
              </a:rPr>
              <a:t>각 신고별로 카테고리가 있다.</a:t>
            </a:r>
          </a:p>
        </p:txBody>
      </p:sp>
    </p:spTree>
    <p:extLst>
      <p:ext uri="{BB962C8B-B14F-4D97-AF65-F5344CB8AC3E}">
        <p14:creationId xmlns:p14="http://schemas.microsoft.com/office/powerpoint/2010/main" val="317089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658F6-701D-4524-1EA2-9A052CDF2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1C32423-42DF-21F1-E57C-3F694DAC08B3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B01F0-519B-C966-428E-E7F91E8F87D5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5CCAC8-A2EB-0986-9018-81FD66E47A72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3ADD8-76FE-23E7-1958-F7B86D307478}"/>
              </a:ext>
            </a:extLst>
          </p:cNvPr>
          <p:cNvSpPr txBox="1"/>
          <p:nvPr/>
        </p:nvSpPr>
        <p:spPr>
          <a:xfrm>
            <a:off x="5871463" y="1569737"/>
            <a:ext cx="3425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사용자 화면 ​</a:t>
            </a: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6FF9179-F73E-EE46-9131-2E0DA432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77" y="3418461"/>
            <a:ext cx="4924425" cy="5286375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245389C-407A-9B4F-E3B2-6CC5434C9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145" y="3984885"/>
            <a:ext cx="3962400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BE677-1461-8467-B4F4-7AA009D269AA}"/>
              </a:ext>
            </a:extLst>
          </p:cNvPr>
          <p:cNvSpPr txBox="1"/>
          <p:nvPr/>
        </p:nvSpPr>
        <p:spPr>
          <a:xfrm>
            <a:off x="11561164" y="4609474"/>
            <a:ext cx="52278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문의 유형은 2가지로 나누었다.</a:t>
            </a:r>
          </a:p>
          <a:p>
            <a:r>
              <a:rPr lang="ko-KR" altLang="en-US">
                <a:ea typeface="맑은 고딕"/>
                <a:cs typeface="Calibri"/>
              </a:rPr>
              <a:t>사이트 관리자에게 문의하는 1:1 문의, </a:t>
            </a:r>
          </a:p>
          <a:p>
            <a:r>
              <a:rPr lang="ko-KR" altLang="en-US">
                <a:ea typeface="맑은 고딕"/>
                <a:cs typeface="Calibri"/>
              </a:rPr>
              <a:t>프로젝트에 대한 창작자에게 문의하는 1:1 문의.</a:t>
            </a:r>
          </a:p>
        </p:txBody>
      </p:sp>
    </p:spTree>
    <p:extLst>
      <p:ext uri="{BB962C8B-B14F-4D97-AF65-F5344CB8AC3E}">
        <p14:creationId xmlns:p14="http://schemas.microsoft.com/office/powerpoint/2010/main" val="391330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9043D6-6FB7-CD83-E765-F0EC8139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BB690C6-2B17-BB4A-F05E-BF94803054B0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5D868-16F0-9235-2C91-C4521B134380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DCA398-CC8F-4B0D-DF13-7C543075E96B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9E9A2-DFA8-E9C3-35D4-6510D647AB65}"/>
              </a:ext>
            </a:extLst>
          </p:cNvPr>
          <p:cNvSpPr txBox="1"/>
          <p:nvPr/>
        </p:nvSpPr>
        <p:spPr>
          <a:xfrm>
            <a:off x="5871463" y="1569737"/>
            <a:ext cx="3425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사용자 화면 ​</a:t>
            </a:r>
          </a:p>
        </p:txBody>
      </p:sp>
      <p:pic>
        <p:nvPicPr>
          <p:cNvPr id="2" name="그림 1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3AD669F1-276B-407B-32FE-14D224B8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66" y="3518941"/>
            <a:ext cx="5057668" cy="617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0A2F4B-FA98-50D7-89B1-FEA7B2DCD23A}"/>
              </a:ext>
            </a:extLst>
          </p:cNvPr>
          <p:cNvSpPr txBox="1"/>
          <p:nvPr/>
        </p:nvSpPr>
        <p:spPr>
          <a:xfrm>
            <a:off x="8207114" y="5583835"/>
            <a:ext cx="59773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카테고리 정렬 및 선택 화면.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카테고리는 아이콘으로 구분하고, 클릭하면 해당하는 </a:t>
            </a:r>
            <a:r>
              <a:rPr lang="ko-KR" altLang="en-US" err="1">
                <a:ea typeface="맑은 고딕"/>
                <a:cs typeface="Calibri"/>
              </a:rPr>
              <a:t>상위카테고리로</a:t>
            </a:r>
            <a:r>
              <a:rPr lang="ko-KR" altLang="en-US">
                <a:ea typeface="맑은 고딕"/>
                <a:cs typeface="Calibri"/>
              </a:rPr>
              <a:t> 이동, </a:t>
            </a:r>
            <a:r>
              <a:rPr lang="ko-KR" altLang="en-US" err="1">
                <a:ea typeface="맑은 고딕"/>
                <a:cs typeface="Calibri"/>
              </a:rPr>
              <a:t>세부카테고리는</a:t>
            </a:r>
            <a:r>
              <a:rPr lang="ko-KR" altLang="en-US">
                <a:ea typeface="맑은 고딕"/>
                <a:cs typeface="Calibri"/>
              </a:rPr>
              <a:t> 드롭다운 메뉴를 통해 선택할 수 있다. </a:t>
            </a:r>
            <a:r>
              <a:rPr lang="ko-KR" altLang="en-US" err="1">
                <a:ea typeface="맑은 고딕"/>
                <a:cs typeface="Calibri"/>
              </a:rPr>
              <a:t>최신순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인기순</a:t>
            </a:r>
            <a:r>
              <a:rPr lang="ko-KR" altLang="en-US">
                <a:ea typeface="맑은 고딕"/>
                <a:cs typeface="Calibri"/>
              </a:rPr>
              <a:t>, </a:t>
            </a:r>
            <a:r>
              <a:rPr lang="ko-KR" altLang="en-US" err="1">
                <a:ea typeface="맑은 고딕"/>
                <a:cs typeface="Calibri"/>
              </a:rPr>
              <a:t>마감임박순</a:t>
            </a:r>
            <a:r>
              <a:rPr lang="ko-KR" altLang="en-US">
                <a:ea typeface="맑은 고딕"/>
                <a:cs typeface="Calibri"/>
              </a:rPr>
              <a:t> 정렬도 같이 할 수 있도록 기획하였다.</a:t>
            </a:r>
          </a:p>
        </p:txBody>
      </p:sp>
    </p:spTree>
    <p:extLst>
      <p:ext uri="{BB962C8B-B14F-4D97-AF65-F5344CB8AC3E}">
        <p14:creationId xmlns:p14="http://schemas.microsoft.com/office/powerpoint/2010/main" val="2162094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EC5D5D-862B-8B14-9BFE-A7043762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7C101A0-2441-CE24-C6B7-0CF3E0D7660A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5D772-3B04-B395-5F65-240005E4CE12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424EC6-3608-9361-9751-D63D78C309A2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56047-D50F-79F0-673E-83F9DA481796}"/>
              </a:ext>
            </a:extLst>
          </p:cNvPr>
          <p:cNvSpPr txBox="1"/>
          <p:nvPr/>
        </p:nvSpPr>
        <p:spPr>
          <a:xfrm>
            <a:off x="5871463" y="1569737"/>
            <a:ext cx="3425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사용자 화면 ​</a:t>
            </a:r>
          </a:p>
        </p:txBody>
      </p:sp>
      <p:pic>
        <p:nvPicPr>
          <p:cNvPr id="2" name="그림 1" descr="텍스트, 인간의 얼굴, 스크린샷, 여성이(가) 표시된 사진&#10;&#10;자동 생성된 설명">
            <a:extLst>
              <a:ext uri="{FF2B5EF4-FFF2-40B4-BE49-F238E27FC236}">
                <a16:creationId xmlns:a16="http://schemas.microsoft.com/office/drawing/2014/main" id="{E84FB48D-EB70-A8F9-B341-9D44AE96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44" y="3425252"/>
            <a:ext cx="5190597" cy="617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B95DEA-9E51-8AFE-818E-ECDEF56E270C}"/>
              </a:ext>
            </a:extLst>
          </p:cNvPr>
          <p:cNvSpPr txBox="1"/>
          <p:nvPr/>
        </p:nvSpPr>
        <p:spPr>
          <a:xfrm>
            <a:off x="7401393" y="5152868"/>
            <a:ext cx="71203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프로젝트 상세 페이지.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제목, </a:t>
            </a:r>
            <a:r>
              <a:rPr lang="ko-KR" altLang="en-US" err="1">
                <a:ea typeface="맑은 고딕"/>
                <a:cs typeface="Calibri"/>
              </a:rPr>
              <a:t>대표이미지</a:t>
            </a:r>
            <a:r>
              <a:rPr lang="ko-KR" altLang="en-US">
                <a:ea typeface="맑은 고딕"/>
                <a:cs typeface="Calibri"/>
              </a:rPr>
              <a:t>, 카테고리, 총 후원금액, </a:t>
            </a:r>
            <a:r>
              <a:rPr lang="ko-KR" altLang="en-US" err="1">
                <a:ea typeface="맑은 고딕"/>
                <a:cs typeface="Calibri"/>
              </a:rPr>
              <a:t>달성률</a:t>
            </a:r>
            <a:r>
              <a:rPr lang="ko-KR" altLang="en-US">
                <a:ea typeface="맑은 고딕"/>
                <a:cs typeface="Calibri"/>
              </a:rPr>
              <a:t>, 후원자 수, 창작자 정보, 프로젝트 소개, 창작자 공지사항, 커뮤니티, 선물카드, 창작자 팔로우버튼, 프로젝트 찜버튼으로 구성되어 있다.</a:t>
            </a:r>
          </a:p>
        </p:txBody>
      </p:sp>
    </p:spTree>
    <p:extLst>
      <p:ext uri="{BB962C8B-B14F-4D97-AF65-F5344CB8AC3E}">
        <p14:creationId xmlns:p14="http://schemas.microsoft.com/office/powerpoint/2010/main" val="2900514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BB416-9BEC-8780-93A4-158B4233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42BCB41-5D10-EA74-570A-FE9246096E1B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7BBB3-FDAC-0B67-5B89-EA8B57677344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BE765C-AD8F-2DD6-7B10-3CF4E10775B8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F475C-98EF-0E3D-2547-A46EA3EE1853}"/>
              </a:ext>
            </a:extLst>
          </p:cNvPr>
          <p:cNvSpPr txBox="1"/>
          <p:nvPr/>
        </p:nvSpPr>
        <p:spPr>
          <a:xfrm>
            <a:off x="5936777" y="1569257"/>
            <a:ext cx="67675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후원자 - 결제 프로세스 (상품 정보)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55CEB7-350B-9A82-FE81-9ED519C5752E}"/>
              </a:ext>
            </a:extLst>
          </p:cNvPr>
          <p:cNvSpPr/>
          <p:nvPr/>
        </p:nvSpPr>
        <p:spPr>
          <a:xfrm>
            <a:off x="688730" y="3155596"/>
            <a:ext cx="16910538" cy="5776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인간의 얼굴, 여성이(가) 표시된 사진&#10;&#10;자동 생성된 설명">
            <a:extLst>
              <a:ext uri="{FF2B5EF4-FFF2-40B4-BE49-F238E27FC236}">
                <a16:creationId xmlns:a16="http://schemas.microsoft.com/office/drawing/2014/main" id="{2EF10EB4-2DC2-9008-1F07-8FA41995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68" y="3582866"/>
            <a:ext cx="8451489" cy="4923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250C5-C2CE-6D20-1B4D-DB31B5A81FF5}"/>
              </a:ext>
            </a:extLst>
          </p:cNvPr>
          <p:cNvSpPr txBox="1"/>
          <p:nvPr/>
        </p:nvSpPr>
        <p:spPr>
          <a:xfrm>
            <a:off x="10243038" y="3582865"/>
            <a:ext cx="6652846" cy="2073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프로젝트에서 선물 옵션을 선택 후 </a:t>
            </a:r>
            <a:br>
              <a:rPr lang="ko-KR" altLang="en-US" sz="2200">
                <a:latin typeface="TDTD고딕M"/>
                <a:ea typeface="TDTD고딕M"/>
                <a:cs typeface="Calibri"/>
              </a:rPr>
            </a:br>
            <a:r>
              <a:rPr lang="ko-KR" altLang="en-US" sz="2200">
                <a:latin typeface="TDTD고딕M"/>
                <a:ea typeface="TDTD고딕M"/>
                <a:cs typeface="Calibri"/>
              </a:rPr>
              <a:t>결제 페이지로 이동</a:t>
            </a:r>
            <a:endParaRPr lang="ko-KR">
              <a:latin typeface="Calibri"/>
              <a:ea typeface="맑은 고딕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후원을 선택한 프로젝트 / 옵션의 정보 조회</a:t>
            </a:r>
            <a:endParaRPr lang="ko-KR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02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B7C3B-E536-08AC-1A77-0864CD002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FDED526-9EC8-4092-3CC8-2F209B403113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81650-B520-3F57-9ECA-3DF5BEDE552C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7C2D37-B4AB-3ABE-F73C-56C6D8789F07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43E82-C152-9E38-42FD-045B18C57F98}"/>
              </a:ext>
            </a:extLst>
          </p:cNvPr>
          <p:cNvSpPr txBox="1"/>
          <p:nvPr/>
        </p:nvSpPr>
        <p:spPr>
          <a:xfrm>
            <a:off x="6068846" y="1470325"/>
            <a:ext cx="70131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후원자 - 결제 프로세스 (배송지 입력)</a:t>
            </a:r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4B9A9EE-4BD9-0D34-18FD-17EC647F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384" y="2598964"/>
            <a:ext cx="6967411" cy="7225393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15A38AB-78B8-6033-36CE-E0CC10CF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169" y="2585357"/>
            <a:ext cx="6967412" cy="7225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004A7-1FA4-1D10-4ECC-EA403EB6D8BE}"/>
              </a:ext>
            </a:extLst>
          </p:cNvPr>
          <p:cNvSpPr txBox="1"/>
          <p:nvPr/>
        </p:nvSpPr>
        <p:spPr>
          <a:xfrm>
            <a:off x="772467" y="3460401"/>
            <a:ext cx="6652846" cy="2581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후원자 정보 불러오기 및 입력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기본 배송지 불러오기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배송지 직접 입</a:t>
            </a:r>
          </a:p>
        </p:txBody>
      </p:sp>
    </p:spTree>
    <p:extLst>
      <p:ext uri="{BB962C8B-B14F-4D97-AF65-F5344CB8AC3E}">
        <p14:creationId xmlns:p14="http://schemas.microsoft.com/office/powerpoint/2010/main" val="3318590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D44C7C-E3FE-C07B-EE01-E8A93BF7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63A46AD-25BA-E46E-D7F8-9347E732FEFC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3139C3-D756-B265-E040-A456DB208334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2D4747-B3F9-0E61-2E32-DD0AA951FAB9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66892-5ECE-A55F-242E-F1E10CE542D3}"/>
              </a:ext>
            </a:extLst>
          </p:cNvPr>
          <p:cNvSpPr txBox="1"/>
          <p:nvPr/>
        </p:nvSpPr>
        <p:spPr>
          <a:xfrm>
            <a:off x="6068846" y="1470325"/>
            <a:ext cx="70131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후원자 - 결제 프로세스 (결제)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C841C0-56D3-1CCB-8592-3CAEBA640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7" y="3401785"/>
            <a:ext cx="7873306" cy="6300108"/>
          </a:xfrm>
          <a:prstGeom prst="rect">
            <a:avLst/>
          </a:prstGeom>
        </p:spPr>
      </p:pic>
      <p:pic>
        <p:nvPicPr>
          <p:cNvPr id="3" name="그림 2" descr="텍스트, 스케치, 그림, 폰트이(가) 표시된 사진&#10;&#10;자동 생성된 설명">
            <a:extLst>
              <a:ext uri="{FF2B5EF4-FFF2-40B4-BE49-F238E27FC236}">
                <a16:creationId xmlns:a16="http://schemas.microsoft.com/office/drawing/2014/main" id="{A8C09C06-6ED4-A626-A450-E7F38819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29" y="5486401"/>
            <a:ext cx="9075965" cy="4294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483C5-3335-BDB4-9AEF-E2A25ABD94AB}"/>
              </a:ext>
            </a:extLst>
          </p:cNvPr>
          <p:cNvSpPr txBox="1"/>
          <p:nvPr/>
        </p:nvSpPr>
        <p:spPr>
          <a:xfrm>
            <a:off x="7793752" y="2888901"/>
            <a:ext cx="6652846" cy="2581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결제 정보 확인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약관 확인 및 동의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후원 완료 페이지</a:t>
            </a:r>
          </a:p>
        </p:txBody>
      </p:sp>
    </p:spTree>
    <p:extLst>
      <p:ext uri="{BB962C8B-B14F-4D97-AF65-F5344CB8AC3E}">
        <p14:creationId xmlns:p14="http://schemas.microsoft.com/office/powerpoint/2010/main" val="365235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A9CF27-0F80-9F49-108A-F24F4F2EE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7CFEFF-00A7-AD8B-0A77-750A73EE219F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06FCC-3878-22C7-A3A8-1CF6B1B73E93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43FAF3-07E5-3784-DCE1-E7D9F72F0CB5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57F7F-495E-D02B-8E7B-D9DDD6C8908E}"/>
              </a:ext>
            </a:extLst>
          </p:cNvPr>
          <p:cNvSpPr txBox="1"/>
          <p:nvPr/>
        </p:nvSpPr>
        <p:spPr>
          <a:xfrm>
            <a:off x="6068846" y="1470325"/>
            <a:ext cx="70131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후원자 - 후원 내역 확인</a:t>
            </a: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2F6BABA-81F8-2710-1010-900C5EDF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7" y="3415392"/>
            <a:ext cx="10705615" cy="6123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2A82A-3960-315A-B59A-006A409E8E0C}"/>
              </a:ext>
            </a:extLst>
          </p:cNvPr>
          <p:cNvSpPr txBox="1"/>
          <p:nvPr/>
        </p:nvSpPr>
        <p:spPr>
          <a:xfrm>
            <a:off x="10460752" y="3188258"/>
            <a:ext cx="6652846" cy="2581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후원 내역 확인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후원한 프로젝트 관리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2200">
              <a:latin typeface="TDTD고딕M"/>
              <a:ea typeface="TDTD고딕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93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04307-CC66-4F57-5F6E-A5FF46433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695DDEE-7115-94FE-7A41-625E365A0F79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BC77D-5EA4-C7C8-F7E7-128B042B82A7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0D4911-E8C4-9FD4-0ACA-9AB5F54F48BB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42948-DAF0-A81F-BCDA-5EF41C6C973E}"/>
              </a:ext>
            </a:extLst>
          </p:cNvPr>
          <p:cNvSpPr txBox="1"/>
          <p:nvPr/>
        </p:nvSpPr>
        <p:spPr>
          <a:xfrm>
            <a:off x="6068846" y="1470325"/>
            <a:ext cx="70131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공지사항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1BD86-D14A-D758-47E2-4896722E4949}"/>
              </a:ext>
            </a:extLst>
          </p:cNvPr>
          <p:cNvSpPr txBox="1"/>
          <p:nvPr/>
        </p:nvSpPr>
        <p:spPr>
          <a:xfrm>
            <a:off x="269002" y="8059615"/>
            <a:ext cx="6652846" cy="2581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사용자단의 공지사항 페이지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공지사항 게시글 내용 확인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2200">
              <a:latin typeface="TDTD고딕M"/>
              <a:ea typeface="TDTD고딕M"/>
              <a:cs typeface="Calibri"/>
            </a:endParaRPr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2AF52D2-D778-4E1A-7DCE-5C5BA030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3335791"/>
            <a:ext cx="8967108" cy="4445454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4326F0A-8768-9114-D7A9-E71AC6C8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147" y="2762250"/>
            <a:ext cx="8156383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3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25253-6030-14D2-001B-32CC4064E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882A7AC-E6C0-2309-8C29-7ECA58D279EE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2A311-784D-462A-674B-E4B1D397C814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A34AA0-385E-FC24-0CAF-DBE4EA962A66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536A8-A0CD-8ADB-FA80-EC6C225A40E0}"/>
              </a:ext>
            </a:extLst>
          </p:cNvPr>
          <p:cNvSpPr txBox="1"/>
          <p:nvPr/>
        </p:nvSpPr>
        <p:spPr>
          <a:xfrm>
            <a:off x="6068846" y="1470325"/>
            <a:ext cx="70131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FAQ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5A25D-C1B9-E123-BC4A-9924EAFC25D1}"/>
              </a:ext>
            </a:extLst>
          </p:cNvPr>
          <p:cNvSpPr txBox="1"/>
          <p:nvPr/>
        </p:nvSpPr>
        <p:spPr>
          <a:xfrm>
            <a:off x="772466" y="3732544"/>
            <a:ext cx="6652846" cy="2581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사용자단의  FAQ 페이지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2200">
                <a:latin typeface="TDTD고딕M"/>
                <a:ea typeface="TDTD고딕M"/>
                <a:cs typeface="Calibri"/>
              </a:rPr>
              <a:t>키워드로 검색 및 카테고리별 분류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sz="2200">
              <a:latin typeface="TDTD고딕M"/>
              <a:ea typeface="TDTD고딕M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2200">
              <a:latin typeface="TDTD고딕M"/>
              <a:ea typeface="TDTD고딕M"/>
              <a:cs typeface="Calibri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528F5C5-45A1-6D23-F41D-2D58DF9F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3" y="2935060"/>
            <a:ext cx="11430000" cy="64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97B2836-A6B2-650B-4CE4-D84577C32E06}"/>
              </a:ext>
            </a:extLst>
          </p:cNvPr>
          <p:cNvSpPr/>
          <p:nvPr/>
        </p:nvSpPr>
        <p:spPr>
          <a:xfrm>
            <a:off x="9348715" y="5019"/>
            <a:ext cx="8939283" cy="10277370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cs typeface="Calibr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23F368-50D5-42BC-C2CE-B020BCEB60AB}"/>
              </a:ext>
            </a:extLst>
          </p:cNvPr>
          <p:cNvSpPr txBox="1"/>
          <p:nvPr/>
        </p:nvSpPr>
        <p:spPr>
          <a:xfrm>
            <a:off x="769681" y="1009342"/>
            <a:ext cx="80931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프로젝트 소개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8303C90-393E-3478-569F-0DB1B7D65C32}"/>
              </a:ext>
            </a:extLst>
          </p:cNvPr>
          <p:cNvSpPr/>
          <p:nvPr/>
        </p:nvSpPr>
        <p:spPr>
          <a:xfrm>
            <a:off x="898729" y="1705763"/>
            <a:ext cx="3060290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 descr="불꽃놀이, 어둠이(가) 표시된 사진&#10;&#10;자동 생성된 설명">
            <a:extLst>
              <a:ext uri="{FF2B5EF4-FFF2-40B4-BE49-F238E27FC236}">
                <a16:creationId xmlns:a16="http://schemas.microsoft.com/office/drawing/2014/main" id="{3401C3CD-C935-BBC5-5157-8AFCF379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597" y="8678152"/>
            <a:ext cx="3066303" cy="1216655"/>
          </a:xfrm>
          <a:prstGeom prst="rect">
            <a:avLst/>
          </a:prstGeom>
        </p:spPr>
      </p:pic>
      <p:pic>
        <p:nvPicPr>
          <p:cNvPr id="58" name="그림 5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6FCF10B-756D-B8D8-FAF9-5AD51903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937" y="1813320"/>
            <a:ext cx="7518914" cy="604655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590DAE4-315D-D184-4863-940FFAF18942}"/>
              </a:ext>
            </a:extLst>
          </p:cNvPr>
          <p:cNvSpPr txBox="1"/>
          <p:nvPr/>
        </p:nvSpPr>
        <p:spPr>
          <a:xfrm>
            <a:off x="766917" y="2794819"/>
            <a:ext cx="84028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내가</a:t>
            </a:r>
            <a:r>
              <a:rPr lang="en-US" altLang="ko-KR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좋아하는</a:t>
            </a:r>
            <a:r>
              <a:rPr lang="en-US" altLang="ko-KR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가수의</a:t>
            </a:r>
            <a:r>
              <a:rPr lang="en-US" altLang="ko-KR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비공식</a:t>
            </a:r>
            <a:r>
              <a:rPr lang="en-US" altLang="ko-KR" sz="2800">
                <a:ea typeface="맑은 고딕"/>
              </a:rPr>
              <a:t> </a:t>
            </a:r>
            <a:r>
              <a:rPr lang="ko-KR" altLang="en-US" sz="2800" err="1">
                <a:ea typeface="맑은 고딕"/>
              </a:rPr>
              <a:t>굿즈를</a:t>
            </a:r>
            <a:r>
              <a:rPr lang="en-US" altLang="ko-KR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한눈에</a:t>
            </a:r>
            <a:r>
              <a:rPr lang="en-US" altLang="ko-KR" sz="2800">
                <a:ea typeface="맑은 고딕"/>
              </a:rPr>
              <a:t>!</a:t>
            </a:r>
            <a:endParaRPr lang="en-US" altLang="ko-KR" sz="2800">
              <a:ea typeface="맑은 고딕"/>
              <a:cs typeface="Calibri"/>
            </a:endParaRPr>
          </a:p>
          <a:p>
            <a:r>
              <a:rPr lang="ko-KR" altLang="en-US" sz="2800">
                <a:ea typeface="맑은 고딕"/>
              </a:rPr>
              <a:t>보다</a:t>
            </a:r>
            <a:r>
              <a:rPr lang="en-US" altLang="ko-KR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안전하게</a:t>
            </a:r>
            <a:r>
              <a:rPr lang="en-US" altLang="ko-KR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판매하고</a:t>
            </a:r>
            <a:r>
              <a:rPr lang="en-US" altLang="ko-KR" sz="2800">
                <a:ea typeface="맑은 고딕"/>
              </a:rPr>
              <a:t> </a:t>
            </a:r>
            <a:r>
              <a:rPr lang="ko-KR" altLang="en-US" sz="2800">
                <a:ea typeface="맑은 고딕"/>
              </a:rPr>
              <a:t>구매할 수 있는</a:t>
            </a:r>
            <a:r>
              <a:rPr lang="en-US" altLang="ko-KR" sz="2800">
                <a:ea typeface="맑은 고딕"/>
              </a:rPr>
              <a:t> </a:t>
            </a:r>
            <a:r>
              <a:rPr lang="en-US" altLang="ko-KR" sz="2800" err="1">
                <a:ea typeface="맑은 고딕"/>
              </a:rPr>
              <a:t>펀딩</a:t>
            </a:r>
            <a:r>
              <a:rPr lang="en-US" altLang="ko-KR" sz="2800">
                <a:ea typeface="맑은 고딕"/>
              </a:rPr>
              <a:t> </a:t>
            </a:r>
            <a:r>
              <a:rPr lang="ko-KR" altLang="en-US" sz="2800">
                <a:ea typeface="맑은 고딕"/>
              </a:rPr>
              <a:t>플랫폼</a:t>
            </a:r>
            <a:endParaRPr lang="en-US" altLang="ko-KR" sz="2800">
              <a:ea typeface="맑은 고딕"/>
            </a:endParaRPr>
          </a:p>
          <a:p>
            <a:r>
              <a:rPr lang="en-US" altLang="ko-KR" sz="2800" b="1">
                <a:ea typeface="맑은 고딕"/>
              </a:rPr>
              <a:t>‘</a:t>
            </a:r>
            <a:r>
              <a:rPr lang="ko-KR" altLang="en-US" sz="2800" b="1" err="1">
                <a:ea typeface="맑은 고딕"/>
              </a:rPr>
              <a:t>크라우드</a:t>
            </a:r>
            <a:r>
              <a:rPr lang="en-US" altLang="ko-KR" sz="2800" b="1">
                <a:ea typeface="맑은 고딕"/>
              </a:rPr>
              <a:t> </a:t>
            </a:r>
            <a:r>
              <a:rPr lang="ko-KR" altLang="en-US" sz="2800" b="1" err="1">
                <a:ea typeface="맑은 고딕"/>
              </a:rPr>
              <a:t>팝핑</a:t>
            </a:r>
            <a:r>
              <a:rPr lang="en-US" altLang="ko-KR" sz="2800">
                <a:ea typeface="맑은 고딕"/>
              </a:rPr>
              <a:t>’</a:t>
            </a:r>
            <a:r>
              <a:rPr lang="ko-KR" altLang="en-US" sz="2800">
                <a:ea typeface="맑은 고딕"/>
              </a:rPr>
              <a:t>🌟</a:t>
            </a:r>
            <a:endParaRPr lang="en-US" altLang="ko-KR" sz="2800">
              <a:ea typeface="맑은 고딕"/>
              <a:cs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64259B-EC38-A345-7EC4-C602EB4F945C}"/>
              </a:ext>
            </a:extLst>
          </p:cNvPr>
          <p:cNvSpPr txBox="1"/>
          <p:nvPr/>
        </p:nvSpPr>
        <p:spPr>
          <a:xfrm>
            <a:off x="769682" y="4839315"/>
            <a:ext cx="7576983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K-POP </a:t>
            </a:r>
            <a:r>
              <a:rPr lang="ko-KR" sz="2000" err="1">
                <a:ea typeface="+mn-lt"/>
                <a:cs typeface="+mn-lt"/>
              </a:rPr>
              <a:t>굿즈</a:t>
            </a:r>
            <a:r>
              <a:rPr lang="ko-KR" sz="2000">
                <a:ea typeface="+mn-lt"/>
                <a:cs typeface="+mn-lt"/>
              </a:rPr>
              <a:t> 전용 플랫폼 부재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sz="200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전 세계적으로 </a:t>
            </a:r>
            <a:r>
              <a:rPr lang="ko-KR" sz="2000" err="1">
                <a:ea typeface="+mn-lt"/>
                <a:cs typeface="+mn-lt"/>
              </a:rPr>
              <a:t>핫한</a:t>
            </a:r>
            <a:r>
              <a:rPr lang="ko-KR" sz="2000">
                <a:ea typeface="+mn-lt"/>
                <a:cs typeface="+mn-lt"/>
              </a:rPr>
              <a:t> </a:t>
            </a:r>
            <a:r>
              <a:rPr lang="ko-KR" sz="2000" err="1">
                <a:ea typeface="+mn-lt"/>
                <a:cs typeface="+mn-lt"/>
              </a:rPr>
              <a:t>케이팝</a:t>
            </a:r>
            <a:r>
              <a:rPr lang="ko-KR" sz="2000">
                <a:ea typeface="+mn-lt"/>
                <a:cs typeface="+mn-lt"/>
              </a:rPr>
              <a:t> 아티스트들의 </a:t>
            </a:r>
            <a:r>
              <a:rPr lang="ko-KR" sz="2000" err="1">
                <a:ea typeface="+mn-lt"/>
                <a:cs typeface="+mn-lt"/>
              </a:rPr>
              <a:t>굿즈를</a:t>
            </a:r>
            <a:r>
              <a:rPr lang="ko-KR" sz="2000">
                <a:ea typeface="+mn-lt"/>
                <a:cs typeface="+mn-lt"/>
              </a:rPr>
              <a:t> 한 눈에 볼 수 있는 사이트 필요</a:t>
            </a:r>
            <a:endParaRPr lang="ko-KR" sz="20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한정된 </a:t>
            </a:r>
            <a:r>
              <a:rPr lang="ko-KR" sz="2000" err="1">
                <a:ea typeface="+mn-lt"/>
                <a:cs typeface="+mn-lt"/>
              </a:rPr>
              <a:t>굿즈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sz="200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팬들이 직접 </a:t>
            </a:r>
            <a:r>
              <a:rPr lang="ko-KR" sz="2000" err="1">
                <a:ea typeface="+mn-lt"/>
                <a:cs typeface="+mn-lt"/>
              </a:rPr>
              <a:t>굿즈를</a:t>
            </a:r>
            <a:r>
              <a:rPr lang="ko-KR" sz="2000">
                <a:ea typeface="+mn-lt"/>
                <a:cs typeface="+mn-lt"/>
              </a:rPr>
              <a:t> 제작하여 </a:t>
            </a:r>
            <a:r>
              <a:rPr lang="ko-KR" sz="2000" err="1">
                <a:ea typeface="+mn-lt"/>
                <a:cs typeface="+mn-lt"/>
              </a:rPr>
              <a:t>크라우드</a:t>
            </a:r>
            <a:r>
              <a:rPr lang="ko-KR" sz="2000">
                <a:ea typeface="+mn-lt"/>
                <a:cs typeface="+mn-lt"/>
              </a:rPr>
              <a:t> </a:t>
            </a:r>
            <a:r>
              <a:rPr lang="ko-KR" sz="2000" err="1">
                <a:ea typeface="+mn-lt"/>
                <a:cs typeface="+mn-lt"/>
              </a:rPr>
              <a:t>펀딩을</a:t>
            </a:r>
            <a:r>
              <a:rPr lang="ko-KR" sz="2000">
                <a:ea typeface="+mn-lt"/>
                <a:cs typeface="+mn-lt"/>
              </a:rPr>
              <a:t> 통해 판매가 가능한 사이트 제작</a:t>
            </a:r>
            <a:endParaRPr lang="ko-KR" sz="20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아티스트 홍보 효과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sz="200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기획사는 아티스트 홍보 효과와 저작권 수수료를 통해 이익 </a:t>
            </a:r>
            <a:r>
              <a:rPr lang="ko-KR" sz="2000">
                <a:ea typeface="+mn-lt"/>
                <a:cs typeface="+mn-lt"/>
              </a:rPr>
              <a:t>창출</a:t>
            </a:r>
            <a:endParaRPr lang="ko-KR" sz="200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논란이 되는 비공식 </a:t>
            </a:r>
            <a:r>
              <a:rPr lang="ko-KR" sz="2000" err="1">
                <a:ea typeface="+mn-lt"/>
                <a:cs typeface="+mn-lt"/>
              </a:rPr>
              <a:t>굿즈를</a:t>
            </a:r>
            <a:r>
              <a:rPr lang="ko-KR" sz="2000">
                <a:ea typeface="+mn-lt"/>
                <a:cs typeface="+mn-lt"/>
              </a:rPr>
              <a:t> </a:t>
            </a:r>
            <a:r>
              <a:rPr lang="ko-KR" sz="2000" err="1">
                <a:ea typeface="+mn-lt"/>
                <a:cs typeface="+mn-lt"/>
              </a:rPr>
              <a:t>컨펌을</a:t>
            </a:r>
            <a:r>
              <a:rPr lang="ko-KR" sz="2000">
                <a:ea typeface="+mn-lt"/>
                <a:cs typeface="+mn-lt"/>
              </a:rPr>
              <a:t> 통해 줄일 수 있음</a:t>
            </a:r>
            <a:endParaRPr lang="ko-KR" sz="20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저작권 이슈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sz="2000">
              <a:ea typeface="맑은 고딕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ko-KR" sz="2000">
                <a:ea typeface="+mn-lt"/>
                <a:cs typeface="+mn-lt"/>
              </a:rPr>
              <a:t>아티스트 </a:t>
            </a:r>
            <a:r>
              <a:rPr lang="ko-KR" altLang="en-US" sz="2000">
                <a:ea typeface="+mn-lt"/>
                <a:cs typeface="+mn-lt"/>
              </a:rPr>
              <a:t>기획사와</a:t>
            </a:r>
            <a:r>
              <a:rPr lang="ko-KR" sz="2000">
                <a:ea typeface="+mn-lt"/>
                <a:cs typeface="+mn-lt"/>
              </a:rPr>
              <a:t> </a:t>
            </a:r>
            <a:r>
              <a:rPr lang="ko-KR" sz="2000" err="1">
                <a:ea typeface="+mn-lt"/>
                <a:cs typeface="+mn-lt"/>
              </a:rPr>
              <a:t>펀딩</a:t>
            </a:r>
            <a:r>
              <a:rPr lang="ko-KR" sz="2000">
                <a:ea typeface="+mn-lt"/>
                <a:cs typeface="+mn-lt"/>
              </a:rPr>
              <a:t> 사이트에서 </a:t>
            </a:r>
            <a:r>
              <a:rPr lang="ko-KR" sz="2000" err="1">
                <a:ea typeface="+mn-lt"/>
                <a:cs typeface="+mn-lt"/>
              </a:rPr>
              <a:t>컨펌을</a:t>
            </a:r>
            <a:r>
              <a:rPr lang="ko-KR" sz="2000">
                <a:ea typeface="+mn-lt"/>
                <a:cs typeface="+mn-lt"/>
              </a:rPr>
              <a:t> 받고 수수료를 냄으로써 판매하기 때문에 비공식 </a:t>
            </a:r>
            <a:r>
              <a:rPr lang="ko-KR" sz="2000" err="1">
                <a:ea typeface="+mn-lt"/>
                <a:cs typeface="+mn-lt"/>
              </a:rPr>
              <a:t>굿즈</a:t>
            </a:r>
            <a:r>
              <a:rPr lang="ko-KR" sz="2000">
                <a:ea typeface="+mn-lt"/>
                <a:cs typeface="+mn-lt"/>
              </a:rPr>
              <a:t> 제작자들의 저작권 이슈를 해결</a:t>
            </a:r>
            <a:endParaRPr lang="ko-KR" sz="2000">
              <a:ea typeface="맑은 고딕"/>
              <a:cs typeface="Calibri"/>
            </a:endParaRPr>
          </a:p>
          <a:p>
            <a:pPr algn="l"/>
            <a:endParaRPr lang="ko-KR" altLang="en-US" sz="2000"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4074F-CE80-F709-149B-E901C91B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5FA6B99-A24E-F301-8923-18E80AD253C2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DD692-D7F2-8470-AE7C-A5D6C35A05ED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2B502C-98CB-82A9-6271-6E310764B9D0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7DA1E-4079-904A-F799-F4D7571907C7}"/>
              </a:ext>
            </a:extLst>
          </p:cNvPr>
          <p:cNvSpPr txBox="1"/>
          <p:nvPr/>
        </p:nvSpPr>
        <p:spPr>
          <a:xfrm>
            <a:off x="5909883" y="1486654"/>
            <a:ext cx="54870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후원자 화면 ( 내 정보 수정)</a:t>
            </a:r>
          </a:p>
        </p:txBody>
      </p:sp>
      <p:pic>
        <p:nvPicPr>
          <p:cNvPr id="2" name="그림 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CF9B5995-3A81-9ECF-196C-96605AB8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521" y="2383972"/>
            <a:ext cx="7888807" cy="7600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8FEE9-A637-AEFD-D3D5-EAA6A69AC7CE}"/>
              </a:ext>
            </a:extLst>
          </p:cNvPr>
          <p:cNvSpPr txBox="1"/>
          <p:nvPr/>
        </p:nvSpPr>
        <p:spPr>
          <a:xfrm>
            <a:off x="11660604" y="2641934"/>
            <a:ext cx="435643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800">
              <a:ea typeface="맑은 고딕"/>
              <a:cs typeface="Calibri"/>
            </a:endParaRPr>
          </a:p>
          <a:p>
            <a:r>
              <a:rPr lang="ko-KR" altLang="en-US" sz="2800">
                <a:ea typeface="맑은 고딕"/>
                <a:cs typeface="Calibri"/>
              </a:rPr>
              <a:t>비밀번호 변경 가능</a:t>
            </a:r>
            <a:endParaRPr lang="ko-KR"/>
          </a:p>
          <a:p>
            <a:r>
              <a:rPr lang="ko-KR" altLang="en-US" sz="2800">
                <a:ea typeface="맑은 고딕"/>
                <a:cs typeface="Calibri"/>
              </a:rPr>
              <a:t>닉네임 변경 가능</a:t>
            </a:r>
          </a:p>
        </p:txBody>
      </p:sp>
    </p:spTree>
    <p:extLst>
      <p:ext uri="{BB962C8B-B14F-4D97-AF65-F5344CB8AC3E}">
        <p14:creationId xmlns:p14="http://schemas.microsoft.com/office/powerpoint/2010/main" val="3011474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134BC-4DDC-F186-F83F-59A729CE2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B43864C-B94F-B528-18F9-546EB485D6C7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E8B3B9-9D75-9B70-D457-A38B3387983B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CAAFAC-E8BC-078E-AE69-CC9069D7C711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FE796-35F6-1E1F-AAB0-504252165420}"/>
              </a:ext>
            </a:extLst>
          </p:cNvPr>
          <p:cNvSpPr txBox="1"/>
          <p:nvPr/>
        </p:nvSpPr>
        <p:spPr>
          <a:xfrm>
            <a:off x="6544883" y="1296154"/>
            <a:ext cx="87113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후원자 화면 ( 로그인 ,  비밀번호/ 아이디 찾기)</a:t>
            </a: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78C6CA9-458F-B38D-CB9D-390BC6BCB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16" r="25551" b="361"/>
          <a:stretch/>
        </p:blipFill>
        <p:spPr>
          <a:xfrm>
            <a:off x="3710547" y="3845599"/>
            <a:ext cx="4538396" cy="4629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79118-3BC5-FF2F-9791-FEA2B772EBB9}"/>
              </a:ext>
            </a:extLst>
          </p:cNvPr>
          <p:cNvSpPr txBox="1"/>
          <p:nvPr/>
        </p:nvSpPr>
        <p:spPr>
          <a:xfrm>
            <a:off x="4088745" y="2638984"/>
            <a:ext cx="36307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로그인 화면, </a:t>
            </a:r>
            <a:endParaRPr lang="ko-KR" altLang="en-US"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하단에 회원가입, </a:t>
            </a:r>
          </a:p>
          <a:p>
            <a:r>
              <a:rPr lang="ko-KR" altLang="en-US">
                <a:ea typeface="맑은 고딕"/>
                <a:cs typeface="Calibri"/>
              </a:rPr>
              <a:t>비밀번호/아이디 찾기 바로가기 </a:t>
            </a:r>
            <a:endParaRPr lang="ko-KR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F982DE3-1345-4509-133E-0589AF79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084" y="6324319"/>
            <a:ext cx="4112826" cy="3970245"/>
          </a:xfrm>
          <a:prstGeom prst="rect">
            <a:avLst/>
          </a:prstGeom>
        </p:spPr>
      </p:pic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D8CD78C-DD18-0F1B-50FB-68B38D622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3835" y="2194951"/>
            <a:ext cx="4129635" cy="397024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C39ECC-960C-B3BB-14C3-70528C53F1EC}"/>
              </a:ext>
            </a:extLst>
          </p:cNvPr>
          <p:cNvCxnSpPr/>
          <p:nvPr/>
        </p:nvCxnSpPr>
        <p:spPr>
          <a:xfrm flipV="1">
            <a:off x="8880101" y="4146737"/>
            <a:ext cx="1754841" cy="682438"/>
          </a:xfrm>
          <a:prstGeom prst="straightConnector1">
            <a:avLst/>
          </a:prstGeom>
          <a:ln w="28575">
            <a:solidFill>
              <a:srgbClr val="7D1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128B42-6DDD-D633-8AAC-9AEAC738A278}"/>
              </a:ext>
            </a:extLst>
          </p:cNvPr>
          <p:cNvCxnSpPr/>
          <p:nvPr/>
        </p:nvCxnSpPr>
        <p:spPr>
          <a:xfrm>
            <a:off x="8905316" y="5762066"/>
            <a:ext cx="1519515" cy="1116105"/>
          </a:xfrm>
          <a:prstGeom prst="straightConnector1">
            <a:avLst/>
          </a:prstGeom>
          <a:ln w="28575">
            <a:solidFill>
              <a:srgbClr val="7D1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9CEE46-A8B5-93DB-4C09-9C60DC0839F1}"/>
              </a:ext>
            </a:extLst>
          </p:cNvPr>
          <p:cNvSpPr txBox="1"/>
          <p:nvPr/>
        </p:nvSpPr>
        <p:spPr>
          <a:xfrm>
            <a:off x="15085918" y="6925234"/>
            <a:ext cx="30003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이메일 통해 비밀번호 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75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CAD73F-3AF6-A07E-4989-288A073CD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259888F6-016C-CFD5-DFB4-14F67590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189" y="3190660"/>
            <a:ext cx="4862320" cy="6925540"/>
          </a:xfrm>
          <a:prstGeom prst="rect">
            <a:avLst/>
          </a:prstGeom>
        </p:spPr>
      </p:pic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3E149D0-8DC8-F34E-3EA1-66893F63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206" y="3132210"/>
            <a:ext cx="4927263" cy="69904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079BA44-B56E-C3C9-B3D9-FBDEE0E50B59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3E79ED-C003-58D5-59A2-9E68061F0A9C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8D5A9-AFCC-3827-3451-1CD7633AEDE1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BDFFA-305E-A5BD-730E-631371B84633}"/>
              </a:ext>
            </a:extLst>
          </p:cNvPr>
          <p:cNvSpPr txBox="1"/>
          <p:nvPr/>
        </p:nvSpPr>
        <p:spPr>
          <a:xfrm>
            <a:off x="5842648" y="1570698"/>
            <a:ext cx="61688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후원자 화면 ( 회원가입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211EB-8C50-4B9E-6D45-722923FC3A06}"/>
              </a:ext>
            </a:extLst>
          </p:cNvPr>
          <p:cNvSpPr txBox="1"/>
          <p:nvPr/>
        </p:nvSpPr>
        <p:spPr>
          <a:xfrm>
            <a:off x="9787256" y="4226502"/>
            <a:ext cx="253661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latin typeface="Malgun Gothic"/>
                <a:ea typeface="Malgun Gothic"/>
              </a:rPr>
              <a:t>로그인정보</a:t>
            </a:r>
            <a:r>
              <a:rPr lang="en-US" altLang="ko-KR" sz="1600">
                <a:latin typeface="Malgun Gothic"/>
                <a:ea typeface="맑은 고딕"/>
              </a:rPr>
              <a:t>, </a:t>
            </a:r>
            <a:r>
              <a:rPr lang="ko-KR" altLang="en-US" sz="1600">
                <a:latin typeface="Malgun Gothic"/>
                <a:ea typeface="Malgun Gothic"/>
              </a:rPr>
              <a:t>개인정보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입력</a:t>
            </a:r>
            <a:br>
              <a:rPr lang="en-US" altLang="ko-KR" sz="1600">
                <a:latin typeface="Malgun Gothic"/>
              </a:rPr>
            </a:br>
            <a:r>
              <a:rPr lang="en-US" altLang="ko-KR" sz="1600">
                <a:latin typeface="Malgun Gothic"/>
                <a:ea typeface="맑은 고딕"/>
              </a:rPr>
              <a:t>*</a:t>
            </a:r>
            <a:r>
              <a:rPr lang="ko-KR" altLang="en-US" sz="1600">
                <a:latin typeface="Malgun Gothic"/>
                <a:ea typeface="Malgun Gothic"/>
              </a:rPr>
              <a:t>모든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필수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입력란에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입력을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해야 다음창으로 </a:t>
            </a:r>
            <a:r>
              <a:rPr lang="ko-KR" altLang="en-US" sz="1600" err="1">
                <a:latin typeface="Malgun Gothic"/>
                <a:ea typeface="Malgun Gothic"/>
              </a:rPr>
              <a:t>넘어감</a:t>
            </a:r>
            <a:br>
              <a:rPr lang="en-US" altLang="ko-KR" sz="1600">
                <a:latin typeface="Malgun Gothic"/>
              </a:rPr>
            </a:br>
            <a:r>
              <a:rPr lang="en-US" altLang="ko-KR" sz="1600">
                <a:latin typeface="Malgun Gothic"/>
                <a:ea typeface="맑은 고딕"/>
              </a:rPr>
              <a:t>*</a:t>
            </a:r>
            <a:r>
              <a:rPr lang="ko-KR" altLang="en-US" sz="1600">
                <a:latin typeface="Malgun Gothic"/>
                <a:ea typeface="Malgun Gothic"/>
              </a:rPr>
              <a:t>아이디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중복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확인</a:t>
            </a:r>
            <a:br>
              <a:rPr lang="en-US" altLang="ko-KR" sz="1600">
                <a:latin typeface="Malgun Gothic"/>
              </a:rPr>
            </a:br>
            <a:r>
              <a:rPr lang="en-US" altLang="ko-KR" sz="1600">
                <a:latin typeface="Malgun Gothic"/>
                <a:ea typeface="맑은 고딕"/>
              </a:rPr>
              <a:t>*</a:t>
            </a:r>
            <a:r>
              <a:rPr lang="ko-KR" altLang="en-US" sz="1600">
                <a:latin typeface="Malgun Gothic"/>
                <a:ea typeface="Malgun Gothic"/>
              </a:rPr>
              <a:t>비밀번호</a:t>
            </a:r>
            <a:r>
              <a:rPr lang="en-US" altLang="ko-KR" sz="1600">
                <a:latin typeface="Malgun Gothic"/>
                <a:ea typeface="맑은 고딕"/>
              </a:rPr>
              <a:t> (hide)</a:t>
            </a:r>
            <a:r>
              <a:rPr lang="ko-KR" altLang="en-US" sz="1600">
                <a:latin typeface="Malgun Gothic"/>
                <a:ea typeface="Malgun Gothic"/>
              </a:rPr>
              <a:t>버튼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눌려지면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보이게</a:t>
            </a:r>
            <a:endParaRPr lang="en-US" altLang="ko-KR" sz="1600">
              <a:latin typeface="Malgun Gothic"/>
              <a:ea typeface="Malgun Gothic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B25C9D-54E3-B321-B6E3-11D14633589C}"/>
              </a:ext>
            </a:extLst>
          </p:cNvPr>
          <p:cNvSpPr txBox="1"/>
          <p:nvPr/>
        </p:nvSpPr>
        <p:spPr>
          <a:xfrm>
            <a:off x="14926142" y="7512627"/>
            <a:ext cx="37762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latin typeface="Malgun Gothic"/>
                <a:ea typeface="Malgun Gothic"/>
              </a:rPr>
              <a:t>회원가입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완료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창</a:t>
            </a:r>
            <a:br>
              <a:rPr lang="en-US" altLang="ko-KR" sz="1600">
                <a:latin typeface="Malgun Gothic"/>
              </a:rPr>
            </a:br>
            <a:r>
              <a:rPr lang="ko-KR" altLang="en-US" sz="1600">
                <a:latin typeface="Malgun Gothic"/>
                <a:ea typeface="Malgun Gothic"/>
              </a:rPr>
              <a:t>가입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 err="1">
                <a:latin typeface="Malgun Gothic"/>
                <a:ea typeface="Malgun Gothic"/>
              </a:rPr>
              <a:t>완료후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 err="1">
                <a:latin typeface="Malgun Gothic"/>
                <a:ea typeface="Malgun Gothic"/>
              </a:rPr>
              <a:t>후원하러가기</a:t>
            </a:r>
            <a:r>
              <a:rPr lang="en-US" altLang="ko-KR" sz="1600">
                <a:latin typeface="Malgun Gothic"/>
                <a:ea typeface="맑은 고딕"/>
              </a:rPr>
              <a:t> /</a:t>
            </a:r>
            <a:endParaRPr lang="en-US" altLang="ko-KR" sz="1600">
              <a:latin typeface="Malgun Gothic"/>
              <a:ea typeface="Malgun Gothic"/>
            </a:endParaRPr>
          </a:p>
          <a:p>
            <a:r>
              <a:rPr lang="ko-KR" altLang="en-US" sz="1600">
                <a:latin typeface="Malgun Gothic"/>
                <a:ea typeface="Malgun Gothic"/>
              </a:rPr>
              <a:t>창작하러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가기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버튼을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통해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이동</a:t>
            </a:r>
            <a:endParaRPr lang="en-US" altLang="ko-KR" sz="1600">
              <a:latin typeface="Malgun Gothic"/>
              <a:ea typeface="Malgun Gothic"/>
            </a:endParaRPr>
          </a:p>
        </p:txBody>
      </p:sp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C8685B4-FFA1-6009-2627-C4877755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96" y="3180917"/>
            <a:ext cx="4862320" cy="6938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7B2BF4-6C52-FA2E-7151-ED652E9A9433}"/>
              </a:ext>
            </a:extLst>
          </p:cNvPr>
          <p:cNvSpPr txBox="1"/>
          <p:nvPr/>
        </p:nvSpPr>
        <p:spPr>
          <a:xfrm>
            <a:off x="228477" y="4783776"/>
            <a:ext cx="41447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latin typeface="Malgun Gothic"/>
                <a:ea typeface="Malgun Gothic"/>
              </a:rPr>
              <a:t>약관조회</a:t>
            </a:r>
            <a:br>
              <a:rPr lang="en-US" altLang="ko-KR" sz="1600">
                <a:latin typeface="Malgun Gothic"/>
              </a:rPr>
            </a:br>
            <a:r>
              <a:rPr lang="en-US" altLang="ko-KR" sz="1600">
                <a:latin typeface="Malgun Gothic"/>
                <a:ea typeface="맑은 고딕"/>
              </a:rPr>
              <a:t>*</a:t>
            </a:r>
            <a:r>
              <a:rPr lang="ko-KR" altLang="en-US" sz="1600">
                <a:latin typeface="Malgun Gothic"/>
                <a:ea typeface="Malgun Gothic"/>
              </a:rPr>
              <a:t>필수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체크인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항목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체크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endParaRPr lang="ko-KR" altLang="en-US" sz="1600"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8160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F019D-6AC1-BB52-DB9E-41DF792D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BD12E87-3FF3-CF5F-6D59-76F048E2EC27}"/>
              </a:ext>
            </a:extLst>
          </p:cNvPr>
          <p:cNvSpPr txBox="1"/>
          <p:nvPr/>
        </p:nvSpPr>
        <p:spPr>
          <a:xfrm>
            <a:off x="753582" y="848356"/>
            <a:ext cx="80931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DB 설계 - 사용자 </a:t>
            </a:r>
            <a:endParaRPr lang="ko-KR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C8EE19-87E2-B2ED-7CB2-A32EF457F4AA}"/>
              </a:ext>
            </a:extLst>
          </p:cNvPr>
          <p:cNvSpPr/>
          <p:nvPr/>
        </p:nvSpPr>
        <p:spPr>
          <a:xfrm>
            <a:off x="-1" y="1864528"/>
            <a:ext cx="18287999" cy="8417862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D50DD194-7D7A-D7B7-1325-E2322F0E6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2" y="2471928"/>
            <a:ext cx="9144000" cy="5530522"/>
          </a:xfrm>
          <a:prstGeom prst="rect">
            <a:avLst/>
          </a:prstGeom>
        </p:spPr>
      </p:pic>
      <p:pic>
        <p:nvPicPr>
          <p:cNvPr id="3" name="그림 2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613B7465-B7A1-3014-DD07-34850FED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078" y="2151089"/>
            <a:ext cx="5819257" cy="617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35BE8-2215-BE72-BC56-E11823DC39FC}"/>
              </a:ext>
            </a:extLst>
          </p:cNvPr>
          <p:cNvSpPr txBox="1"/>
          <p:nvPr/>
        </p:nvSpPr>
        <p:spPr>
          <a:xfrm>
            <a:off x="1986196" y="8769245"/>
            <a:ext cx="7663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회원 및 사용자 기능에 대한 </a:t>
            </a:r>
            <a:r>
              <a:rPr lang="ko-KR" altLang="en-US" err="1">
                <a:ea typeface="맑은 고딕"/>
                <a:cs typeface="Calibri"/>
              </a:rPr>
              <a:t>erd</a:t>
            </a:r>
            <a:r>
              <a:rPr lang="ko-KR" altLang="en-US">
                <a:ea typeface="맑은 고딕"/>
                <a:cs typeface="Calibri"/>
              </a:rPr>
              <a:t> 설계.</a:t>
            </a:r>
          </a:p>
        </p:txBody>
      </p:sp>
    </p:spTree>
    <p:extLst>
      <p:ext uri="{BB962C8B-B14F-4D97-AF65-F5344CB8AC3E}">
        <p14:creationId xmlns:p14="http://schemas.microsoft.com/office/powerpoint/2010/main" val="2219463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A410B0-74E7-EE5D-F9A1-1FDB2C99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BE5D05C-A65E-7379-AB73-8EB8D4858138}"/>
              </a:ext>
            </a:extLst>
          </p:cNvPr>
          <p:cNvSpPr txBox="1"/>
          <p:nvPr/>
        </p:nvSpPr>
        <p:spPr>
          <a:xfrm>
            <a:off x="753582" y="848356"/>
            <a:ext cx="80931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DB 설계 - 창작자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3EC9C3-5F87-7E27-2ACD-29EB7A94179D}"/>
              </a:ext>
            </a:extLst>
          </p:cNvPr>
          <p:cNvSpPr/>
          <p:nvPr/>
        </p:nvSpPr>
        <p:spPr>
          <a:xfrm>
            <a:off x="-1" y="1864528"/>
            <a:ext cx="18287999" cy="8417862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5AD139DE-DBBD-9ECB-0911-2CF02A052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957" y="1963711"/>
            <a:ext cx="7065989" cy="617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6B6C78-2274-4ECC-65B6-CE899EC55869}"/>
              </a:ext>
            </a:extLst>
          </p:cNvPr>
          <p:cNvSpPr txBox="1"/>
          <p:nvPr/>
        </p:nvSpPr>
        <p:spPr>
          <a:xfrm>
            <a:off x="6071016" y="8975361"/>
            <a:ext cx="6932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프로젝트, 창작자 </a:t>
            </a:r>
            <a:r>
              <a:rPr lang="ko-KR" altLang="en-US" err="1">
                <a:ea typeface="맑은 고딕"/>
                <a:cs typeface="Calibri"/>
              </a:rPr>
              <a:t>erd</a:t>
            </a:r>
          </a:p>
        </p:txBody>
      </p:sp>
      <p:pic>
        <p:nvPicPr>
          <p:cNvPr id="4" name="그림 3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AA22C0B4-A6F4-3021-92A6-1208B909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3" y="1963711"/>
            <a:ext cx="7141746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77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2506A-75AC-B0FF-2F71-43227E89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DB06435-2006-E500-6267-1815B95E8ACF}"/>
              </a:ext>
            </a:extLst>
          </p:cNvPr>
          <p:cNvSpPr txBox="1"/>
          <p:nvPr/>
        </p:nvSpPr>
        <p:spPr>
          <a:xfrm>
            <a:off x="753582" y="848356"/>
            <a:ext cx="80931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DB 설계 - 관리자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6FF08F-5EC8-69CD-5012-9DD1307D1E0A}"/>
              </a:ext>
            </a:extLst>
          </p:cNvPr>
          <p:cNvSpPr/>
          <p:nvPr/>
        </p:nvSpPr>
        <p:spPr>
          <a:xfrm>
            <a:off x="-1" y="1864528"/>
            <a:ext cx="18287999" cy="8417862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933D6E18-0D07-589A-DF10-AF5911E4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77" y="2057400"/>
            <a:ext cx="5067247" cy="617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501DD4-2CA9-23E3-DF05-5E8044020E38}"/>
              </a:ext>
            </a:extLst>
          </p:cNvPr>
          <p:cNvSpPr txBox="1"/>
          <p:nvPr/>
        </p:nvSpPr>
        <p:spPr>
          <a:xfrm>
            <a:off x="12872803" y="2904343"/>
            <a:ext cx="47968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심사, 공지사항, </a:t>
            </a:r>
            <a:r>
              <a:rPr lang="ko-KR" altLang="en-US" err="1">
                <a:ea typeface="맑은 고딕"/>
                <a:cs typeface="Calibri"/>
              </a:rPr>
              <a:t>faq</a:t>
            </a:r>
            <a:r>
              <a:rPr lang="ko-KR" altLang="en-US">
                <a:ea typeface="맑은 고딕"/>
                <a:cs typeface="Calibri"/>
              </a:rPr>
              <a:t> 등 관리자 </a:t>
            </a:r>
            <a:r>
              <a:rPr lang="ko-KR" altLang="en-US" err="1">
                <a:ea typeface="맑은 고딕"/>
                <a:cs typeface="Calibri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1151385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0626E-82B9-7BE1-1F88-A7EF550B7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03AC612-9B96-A9F1-554C-9CA353EE8B82}"/>
              </a:ext>
            </a:extLst>
          </p:cNvPr>
          <p:cNvSpPr txBox="1"/>
          <p:nvPr/>
        </p:nvSpPr>
        <p:spPr>
          <a:xfrm>
            <a:off x="11236968" y="4158858"/>
            <a:ext cx="6717192" cy="978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spc="-14" err="1">
                <a:solidFill>
                  <a:srgbClr val="374151"/>
                </a:solidFill>
                <a:ea typeface="+mn-lt"/>
                <a:cs typeface="+mn-lt"/>
              </a:rPr>
              <a:t>Ajax를</a:t>
            </a: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 사용하여 비동기적으로 서버에 아이디 중복 확인 요청을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보냄 </a:t>
            </a: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그 결과에 따라 화면에 알림 메시지가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표시됨</a:t>
            </a:r>
            <a:endParaRPr lang="ko-KR">
              <a:cs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CB51A8C-F741-6727-FE9A-1090D554DE2D}"/>
              </a:ext>
            </a:extLst>
          </p:cNvPr>
          <p:cNvSpPr txBox="1"/>
          <p:nvPr/>
        </p:nvSpPr>
        <p:spPr>
          <a:xfrm>
            <a:off x="12813229" y="240518"/>
            <a:ext cx="5480101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6000" b="1">
                <a:solidFill>
                  <a:srgbClr val="000000"/>
                </a:solidFill>
                <a:ea typeface="TDTD고딕M"/>
                <a:cs typeface="Calibri"/>
              </a:rPr>
              <a:t>주요 코드 설명</a:t>
            </a:r>
            <a:endParaRPr lang="ko-KR" b="1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 b="1">
                <a:solidFill>
                  <a:srgbClr val="000000"/>
                </a:solidFill>
                <a:ea typeface="TDTD고딕M"/>
                <a:cs typeface="Calibri"/>
              </a:rPr>
              <a:t>-프론트 </a:t>
            </a:r>
            <a:endParaRPr lang="ko-KR" b="1">
              <a:ea typeface="맑은 고딕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6043B06-F687-0E87-BD5A-6F70D4A05448}"/>
              </a:ext>
            </a:extLst>
          </p:cNvPr>
          <p:cNvSpPr/>
          <p:nvPr/>
        </p:nvSpPr>
        <p:spPr>
          <a:xfrm>
            <a:off x="-78031" y="5618"/>
            <a:ext cx="11178315" cy="10280445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ABD2522-D51D-C7CB-7231-ED594177DF72}"/>
              </a:ext>
            </a:extLst>
          </p:cNvPr>
          <p:cNvSpPr txBox="1"/>
          <p:nvPr/>
        </p:nvSpPr>
        <p:spPr>
          <a:xfrm>
            <a:off x="11234667" y="2702089"/>
            <a:ext cx="7566277" cy="978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서버 측에서는 전송한 아이디를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받아와</a:t>
            </a: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 중복 여부를 </a:t>
            </a:r>
            <a:endParaRPr lang="ko-KR" altLang="en-US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ts val="4060"/>
              </a:lnSpc>
            </a:pP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검사하고 그 결과를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응답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CD7BD-0EA7-A1EE-2E45-BA247A1060C4}"/>
              </a:ext>
            </a:extLst>
          </p:cNvPr>
          <p:cNvSpPr txBox="1"/>
          <p:nvPr/>
        </p:nvSpPr>
        <p:spPr>
          <a:xfrm>
            <a:off x="14663058" y="176348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>
                <a:solidFill>
                  <a:srgbClr val="374151"/>
                </a:solidFill>
                <a:ea typeface="맑은 고딕"/>
                <a:cs typeface="Calibri"/>
              </a:rPr>
              <a:t>아이디 중복 </a:t>
            </a:r>
            <a:r>
              <a:rPr lang="ko-KR" altLang="en-US" sz="2000">
                <a:solidFill>
                  <a:srgbClr val="374151"/>
                </a:solidFill>
                <a:ea typeface="맑은 고딕"/>
                <a:cs typeface="Calibri"/>
              </a:rPr>
              <a:t>체크</a:t>
            </a:r>
          </a:p>
        </p:txBody>
      </p:sp>
      <p:pic>
        <p:nvPicPr>
          <p:cNvPr id="9" name="그림 8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6ED5645-BBB2-242E-0E7E-4E78FE04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22" y="479651"/>
            <a:ext cx="7962900" cy="5572125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73FFAA1B-389A-F02E-AFCB-C91551B6EAF4}"/>
              </a:ext>
            </a:extLst>
          </p:cNvPr>
          <p:cNvSpPr/>
          <p:nvPr/>
        </p:nvSpPr>
        <p:spPr>
          <a:xfrm>
            <a:off x="-7274" y="27389"/>
            <a:ext cx="11178315" cy="10280445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0707CED-9E6C-E8C5-14C7-F51A2DA1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8" y="293233"/>
            <a:ext cx="8467725" cy="6467475"/>
          </a:xfrm>
          <a:prstGeom prst="rect">
            <a:avLst/>
          </a:prstGeom>
        </p:spPr>
      </p:pic>
      <p:pic>
        <p:nvPicPr>
          <p:cNvPr id="2" name="그림 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BF75B46-3CD2-A546-32C5-FC52ED5A4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447" y="5198608"/>
            <a:ext cx="5951765" cy="4494440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A30E6BA-C62C-2836-0551-F83DE2A39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74" y="6385151"/>
            <a:ext cx="55340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1251A-8FCF-BA69-7244-13E7011D5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C6C42B8-2D7E-2AC9-6967-6963DF0BB1B0}"/>
              </a:ext>
            </a:extLst>
          </p:cNvPr>
          <p:cNvSpPr txBox="1"/>
          <p:nvPr/>
        </p:nvSpPr>
        <p:spPr>
          <a:xfrm>
            <a:off x="12813229" y="240518"/>
            <a:ext cx="5480101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6000" b="1">
                <a:solidFill>
                  <a:srgbClr val="000000"/>
                </a:solidFill>
                <a:ea typeface="TDTD고딕M"/>
                <a:cs typeface="Calibri"/>
              </a:rPr>
              <a:t>주요 코드 설명</a:t>
            </a:r>
            <a:endParaRPr lang="ko-KR" b="1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 b="1">
                <a:solidFill>
                  <a:srgbClr val="000000"/>
                </a:solidFill>
                <a:ea typeface="TDTD고딕M"/>
                <a:cs typeface="Calibri"/>
              </a:rPr>
              <a:t>-프론트</a:t>
            </a:r>
            <a:endParaRPr lang="ko-KR" b="1">
              <a:ea typeface="맑은 고딕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E4753C3-712C-1114-CB62-B6B7E0D3D2EB}"/>
              </a:ext>
            </a:extLst>
          </p:cNvPr>
          <p:cNvSpPr/>
          <p:nvPr/>
        </p:nvSpPr>
        <p:spPr>
          <a:xfrm>
            <a:off x="-78031" y="5618"/>
            <a:ext cx="11178315" cy="10280445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DE65244-D98F-7623-D84E-4C3AE4D1FF9D}"/>
              </a:ext>
            </a:extLst>
          </p:cNvPr>
          <p:cNvSpPr txBox="1"/>
          <p:nvPr/>
        </p:nvSpPr>
        <p:spPr>
          <a:xfrm>
            <a:off x="11397953" y="2424503"/>
            <a:ext cx="7566277" cy="990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비밀번호 보이기, 숨기기 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비밀번호 일치 여부 </a:t>
            </a:r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2D3F2A6-2BCA-C184-E926-22D6BF8C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017" y="7718652"/>
            <a:ext cx="5000625" cy="2752725"/>
          </a:xfrm>
          <a:prstGeom prst="rect">
            <a:avLst/>
          </a:prstGeom>
        </p:spPr>
      </p:pic>
      <p:pic>
        <p:nvPicPr>
          <p:cNvPr id="8" name="그림 7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47590FE-3986-8816-A512-AA309435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880" y="-2041"/>
            <a:ext cx="8905875" cy="7972425"/>
          </a:xfrm>
          <a:prstGeom prst="rect">
            <a:avLst/>
          </a:prstGeom>
        </p:spPr>
      </p:pic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12D93BE-1FFA-55C8-3DC5-5004E133D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02" b="-592"/>
          <a:stretch/>
        </p:blipFill>
        <p:spPr>
          <a:xfrm>
            <a:off x="5172756" y="5276171"/>
            <a:ext cx="5494959" cy="2788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046B2B-26FF-0EC4-348F-752C3FEE5F25}"/>
              </a:ext>
            </a:extLst>
          </p:cNvPr>
          <p:cNvSpPr txBox="1"/>
          <p:nvPr/>
        </p:nvSpPr>
        <p:spPr>
          <a:xfrm>
            <a:off x="11266494" y="3575956"/>
            <a:ext cx="688381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b="1" err="1">
                <a:latin typeface="Calibri"/>
                <a:ea typeface="맑은 고딕"/>
                <a:cs typeface="Calibri"/>
              </a:rPr>
              <a:t>passwordInput.type</a:t>
            </a:r>
            <a:r>
              <a:rPr lang="ko-KR" b="1">
                <a:latin typeface="Calibri"/>
                <a:ea typeface="맑은 고딕"/>
                <a:cs typeface="Calibri"/>
              </a:rPr>
              <a:t> === '</a:t>
            </a:r>
            <a:r>
              <a:rPr lang="ko-KR" b="1" err="1">
                <a:latin typeface="Calibri"/>
                <a:ea typeface="맑은 고딕"/>
                <a:cs typeface="Calibri"/>
              </a:rPr>
              <a:t>password</a:t>
            </a:r>
            <a:r>
              <a:rPr lang="ko-KR" b="1">
                <a:latin typeface="Calibri"/>
                <a:ea typeface="맑은 고딕"/>
                <a:cs typeface="Calibri"/>
              </a:rPr>
              <a:t>'</a:t>
            </a:r>
            <a:r>
              <a:rPr lang="ko-KR">
                <a:solidFill>
                  <a:srgbClr val="374151"/>
                </a:solidFill>
                <a:ea typeface="+mn-lt"/>
                <a:cs typeface="+mn-lt"/>
              </a:rPr>
              <a:t>: 현재 비밀번호 입력 필드의 </a:t>
            </a:r>
            <a:r>
              <a:rPr lang="ko-KR" altLang="en-US">
                <a:solidFill>
                  <a:srgbClr val="374151"/>
                </a:solidFill>
                <a:ea typeface="+mn-lt"/>
                <a:cs typeface="+mn-lt"/>
              </a:rPr>
              <a:t>타입</a:t>
            </a:r>
            <a:endParaRPr lang="ko-KR">
              <a:solidFill>
                <a:srgbClr val="37415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b="1" err="1">
                <a:latin typeface="Calibri"/>
                <a:ea typeface="맑은 고딕"/>
                <a:cs typeface="Calibri"/>
              </a:rPr>
              <a:t>passwordInput.type</a:t>
            </a:r>
            <a:r>
              <a:rPr lang="ko-KR" b="1">
                <a:latin typeface="Calibri"/>
                <a:ea typeface="맑은 고딕"/>
                <a:cs typeface="Calibri"/>
              </a:rPr>
              <a:t> = '</a:t>
            </a:r>
            <a:r>
              <a:rPr lang="ko-KR" b="1" err="1">
                <a:latin typeface="Calibri"/>
                <a:ea typeface="맑은 고딕"/>
                <a:cs typeface="Calibri"/>
              </a:rPr>
              <a:t>text</a:t>
            </a:r>
            <a:r>
              <a:rPr lang="ko-KR" b="1">
                <a:latin typeface="Calibri"/>
                <a:ea typeface="맑은 고딕"/>
                <a:cs typeface="Calibri"/>
              </a:rPr>
              <a:t>'</a:t>
            </a:r>
            <a:r>
              <a:rPr lang="ko-KR">
                <a:solidFill>
                  <a:srgbClr val="374151"/>
                </a:solidFill>
                <a:ea typeface="+mn-lt"/>
                <a:cs typeface="+mn-lt"/>
              </a:rPr>
              <a:t>: 비밀번호 입력 필드의 </a:t>
            </a:r>
            <a:r>
              <a:rPr lang="ko-KR" altLang="en-US" err="1">
                <a:solidFill>
                  <a:srgbClr val="374151"/>
                </a:solidFill>
                <a:ea typeface="+mn-lt"/>
                <a:cs typeface="+mn-lt"/>
              </a:rPr>
              <a:t>타입을password</a:t>
            </a:r>
            <a:r>
              <a:rPr lang="ko-KR" altLang="en-US">
                <a:solidFill>
                  <a:srgbClr val="374151"/>
                </a:solidFill>
                <a:ea typeface="+mn-lt"/>
                <a:cs typeface="+mn-lt"/>
              </a:rPr>
              <a:t> 에서 </a:t>
            </a:r>
            <a:r>
              <a:rPr lang="ko-KR" altLang="en-US" err="1">
                <a:solidFill>
                  <a:srgbClr val="374151"/>
                </a:solidFill>
                <a:ea typeface="+mn-lt"/>
                <a:cs typeface="+mn-lt"/>
              </a:rPr>
              <a:t>text</a:t>
            </a:r>
            <a:r>
              <a:rPr lang="ko-KR" altLang="en-US">
                <a:solidFill>
                  <a:srgbClr val="374151"/>
                </a:solidFill>
                <a:ea typeface="+mn-lt"/>
                <a:cs typeface="+mn-lt"/>
              </a:rPr>
              <a:t> 로 변경 </a:t>
            </a:r>
            <a:endParaRPr lang="en-US" altLang="ko-KR">
              <a:solidFill>
                <a:srgbClr val="374151"/>
              </a:solidFill>
              <a:cs typeface="Calibri"/>
            </a:endParaRPr>
          </a:p>
          <a:p>
            <a:endParaRPr lang="ko-KR">
              <a:solidFill>
                <a:srgbClr val="374151"/>
              </a:solidFill>
              <a:cs typeface="Calibri"/>
            </a:endParaRPr>
          </a:p>
          <a:p>
            <a:r>
              <a:rPr lang="ko-KR">
                <a:solidFill>
                  <a:srgbClr val="374151"/>
                </a:solidFill>
                <a:ea typeface="+mn-lt"/>
                <a:cs typeface="+mn-lt"/>
              </a:rPr>
              <a:t>이렇게 되면 사용자가 </a:t>
            </a:r>
            <a:r>
              <a:rPr lang="ko-KR" altLang="en-US" err="1">
                <a:solidFill>
                  <a:srgbClr val="374151"/>
                </a:solidFill>
                <a:ea typeface="+mn-lt"/>
                <a:cs typeface="+mn-lt"/>
              </a:rPr>
              <a:t>아이을</a:t>
            </a:r>
            <a:r>
              <a:rPr lang="ko-KR">
                <a:solidFill>
                  <a:srgbClr val="374151"/>
                </a:solidFill>
                <a:ea typeface="+mn-lt"/>
                <a:cs typeface="+mn-lt"/>
              </a:rPr>
              <a:t> 클릭할 때마다 비밀번호 입력 필드의 가시성이 </a:t>
            </a:r>
            <a:r>
              <a:rPr lang="ko-KR" altLang="en-US">
                <a:solidFill>
                  <a:srgbClr val="374151"/>
                </a:solidFill>
                <a:ea typeface="+mn-lt"/>
                <a:cs typeface="+mn-lt"/>
              </a:rPr>
              <a:t>변경</a:t>
            </a:r>
            <a:endParaRPr lang="ko-KR">
              <a:solidFill>
                <a:srgbClr val="374151"/>
              </a:solidFill>
              <a:cs typeface="Calibri"/>
            </a:endParaRPr>
          </a:p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1958D-401B-1AA5-B91D-71A92CD24802}"/>
              </a:ext>
            </a:extLst>
          </p:cNvPr>
          <p:cNvSpPr txBox="1"/>
          <p:nvPr/>
        </p:nvSpPr>
        <p:spPr>
          <a:xfrm>
            <a:off x="11266714" y="6286500"/>
            <a:ext cx="709983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PwCheck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두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비밀번호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필드의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값을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가져와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비교한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후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,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그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결과에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따라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일치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여부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메시지를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출력하고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스타일을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변경</a:t>
            </a:r>
            <a:endParaRPr lang="en-US" altLang="ko-KR">
              <a:solidFill>
                <a:srgbClr val="374151"/>
              </a:solidFill>
              <a:latin typeface="Calibri"/>
              <a:ea typeface="맑은 고딕"/>
              <a:cs typeface="Calibri"/>
            </a:endParaRPr>
          </a:p>
          <a:p>
            <a:pPr>
              <a:buChar char="•"/>
            </a:pP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password: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첫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번째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비밀번호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입력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필드의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값</a:t>
            </a:r>
            <a:endParaRPr lang="en-US" altLang="ko-KR">
              <a:solidFill>
                <a:srgbClr val="374151"/>
              </a:solidFill>
              <a:latin typeface="Calibri"/>
              <a:ea typeface="맑은 고딕"/>
              <a:cs typeface="Calibri"/>
            </a:endParaRPr>
          </a:p>
          <a:p>
            <a:pPr>
              <a:buChar char="•"/>
            </a:pP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userPwd2: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두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번째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비밀번호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입력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필드의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값</a:t>
            </a:r>
            <a:endParaRPr lang="en-US" altLang="ko-KR">
              <a:solidFill>
                <a:srgbClr val="374151"/>
              </a:solidFill>
              <a:latin typeface="Calibri"/>
              <a:ea typeface="맑은 고딕"/>
              <a:cs typeface="Calibri"/>
            </a:endParaRPr>
          </a:p>
          <a:p>
            <a:pPr>
              <a:buChar char="•"/>
            </a:pPr>
            <a:r>
              <a:rPr lang="en-US" altLang="ko-KR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chkPW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: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일치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여부를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표시할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메시지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엘리먼트의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id</a:t>
            </a:r>
          </a:p>
          <a:p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이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함수는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비밀번호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일치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여부를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표시하여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사용자에게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직관적으로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보여줌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,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올바른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비밀번호를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입력하는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데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도움을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준다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8539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D9AB5-2A0F-A87F-A55E-6AB0DB83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2734CC1-8956-1E42-6BD4-00D7BA80701F}"/>
              </a:ext>
            </a:extLst>
          </p:cNvPr>
          <p:cNvSpPr txBox="1"/>
          <p:nvPr/>
        </p:nvSpPr>
        <p:spPr>
          <a:xfrm>
            <a:off x="11246553" y="2329477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이메일 전송 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7B436CF-F038-A199-564B-532F77CA52C2}"/>
              </a:ext>
            </a:extLst>
          </p:cNvPr>
          <p:cNvSpPr txBox="1"/>
          <p:nvPr/>
        </p:nvSpPr>
        <p:spPr>
          <a:xfrm>
            <a:off x="12813229" y="240518"/>
            <a:ext cx="5480101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6000" b="1">
                <a:solidFill>
                  <a:srgbClr val="000000"/>
                </a:solidFill>
                <a:ea typeface="TDTD고딕M"/>
                <a:cs typeface="Calibri"/>
              </a:rPr>
              <a:t>주요 코드 설명</a:t>
            </a:r>
            <a:endParaRPr lang="ko-KR" b="1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 b="1">
                <a:solidFill>
                  <a:srgbClr val="000000"/>
                </a:solidFill>
                <a:ea typeface="TDTD고딕M"/>
                <a:cs typeface="Calibri"/>
              </a:rPr>
              <a:t>-프론트</a:t>
            </a:r>
            <a:endParaRPr lang="ko-KR" b="1">
              <a:ea typeface="맑은 고딕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711E855-7AB3-57E8-4860-3D2F30BFC173}"/>
              </a:ext>
            </a:extLst>
          </p:cNvPr>
          <p:cNvSpPr/>
          <p:nvPr/>
        </p:nvSpPr>
        <p:spPr>
          <a:xfrm>
            <a:off x="-78031" y="5618"/>
            <a:ext cx="11178315" cy="10280445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FD0CC26-E07B-6086-BF9A-ECF2E64C6968}"/>
              </a:ext>
            </a:extLst>
          </p:cNvPr>
          <p:cNvSpPr txBox="1"/>
          <p:nvPr/>
        </p:nvSpPr>
        <p:spPr>
          <a:xfrm>
            <a:off x="11197174" y="2847121"/>
            <a:ext cx="7087453" cy="5718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사용자가 이메일을 입력하고, 이메일을 서버로 전송하여 인증번호를 받은 후, 사용자가 입력한 인증번호와 서버에서 받은 인증번호를 비교하여 인증하는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과정 </a:t>
            </a:r>
            <a:endParaRPr lang="ko-KR" altLang="en-US" spc="-14">
              <a:solidFill>
                <a:srgbClr val="374151"/>
              </a:solidFill>
              <a:cs typeface="Calibri"/>
            </a:endParaRPr>
          </a:p>
          <a:p>
            <a:br>
              <a:rPr lang="en-US" altLang="ko-KR"/>
            </a:br>
            <a:endParaRPr lang="en-US" altLang="ko-KR">
              <a:ea typeface="맑은 고딕"/>
              <a:cs typeface="Calibri"/>
            </a:endParaRPr>
          </a:p>
          <a:p>
            <a:r>
              <a:rPr lang="ko-KR" b="1" spc="-14">
                <a:solidFill>
                  <a:srgbClr val="000000"/>
                </a:solidFill>
                <a:ea typeface="+mn-lt"/>
                <a:cs typeface="+mn-lt"/>
              </a:rPr>
              <a:t>1. </a:t>
            </a: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sendNumber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()</a:t>
            </a:r>
            <a:r>
              <a:rPr lang="ko-KR" altLang="en-US" b="1" spc="-14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ko-KR" b="1" spc="-14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ko-KR">
              <a:cs typeface="Calibri"/>
            </a:endParaRPr>
          </a:p>
          <a:p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이 함수는 사용자가 이메일을 입력한 후 "인증번호 발송" 버튼을 클릭하면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실행</a:t>
            </a:r>
            <a:endParaRPr lang="ko-K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var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 </a:t>
            </a: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email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 = $("#</a:t>
            </a: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email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").</a:t>
            </a: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val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();</a:t>
            </a: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: 이메일 입력 필드에서 이메일 값을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가져온다. </a:t>
            </a:r>
            <a:endParaRPr lang="en-US" altLang="ko-KR" spc="-14">
              <a:solidFill>
                <a:srgbClr val="374151"/>
              </a:solidFill>
              <a:ea typeface="Calibri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pc="-14" err="1">
                <a:solidFill>
                  <a:srgbClr val="374151"/>
                </a:solidFill>
                <a:ea typeface="+mn-lt"/>
                <a:cs typeface="+mn-lt"/>
              </a:rPr>
              <a:t>Ajax를</a:t>
            </a: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 사용하여 서버에 비동기로 이메일 체크 요청을 전송.</a:t>
            </a:r>
            <a:endParaRPr lang="ko-KR" spc="-14">
              <a:solidFill>
                <a:srgbClr val="374151"/>
              </a:solidFill>
              <a:ea typeface="맑은 고딕"/>
              <a:cs typeface="Calibri"/>
            </a:endParaRPr>
          </a:p>
          <a:p>
            <a:pPr lvl="1"/>
            <a:r>
              <a:rPr lang="ko-KR" b="1" spc="-14">
                <a:solidFill>
                  <a:srgbClr val="000000"/>
                </a:solidFill>
                <a:ea typeface="+mn-lt"/>
                <a:cs typeface="+mn-lt"/>
              </a:rPr>
              <a:t>2. </a:t>
            </a: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confirmNumber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()</a:t>
            </a:r>
            <a:r>
              <a:rPr lang="ko-KR" b="1" spc="-14">
                <a:solidFill>
                  <a:srgbClr val="000000"/>
                </a:solidFill>
                <a:ea typeface="+mn-lt"/>
                <a:cs typeface="+mn-lt"/>
              </a:rPr>
              <a:t> 함수:</a:t>
            </a:r>
            <a:endParaRPr lang="ko-KR">
              <a:cs typeface="Calibri"/>
            </a:endParaRPr>
          </a:p>
          <a:p>
            <a:pPr lvl="1"/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이 함수는 사용자가 입력한 인증번호와 서버에서 받은 인증번호를 비교하여 인증 여부를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확인</a:t>
            </a:r>
            <a:endParaRPr lang="en-US" altLang="ko-KR" spc="-14">
              <a:solidFill>
                <a:srgbClr val="37415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var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 number1 = $("#</a:t>
            </a: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authNum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").</a:t>
            </a: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val</a:t>
            </a:r>
            <a:r>
              <a:rPr lang="en-US" alt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()</a:t>
            </a:r>
            <a:r>
              <a:rPr lang="en-US" altLang="ko-KR" spc="-14">
                <a:solidFill>
                  <a:srgbClr val="374151"/>
                </a:solidFill>
                <a:latin typeface="Calibri"/>
                <a:ea typeface="TDTD고딕M"/>
                <a:cs typeface="Calibri"/>
              </a:rPr>
              <a:t>:</a:t>
            </a: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 사용자가 입력한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인증번호</a:t>
            </a:r>
            <a:endParaRPr lang="ko-KR" spc="-14">
              <a:solidFill>
                <a:srgbClr val="37415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var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 number2 = $("#</a:t>
            </a: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Confirm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").</a:t>
            </a: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val</a:t>
            </a:r>
            <a:r>
              <a:rPr lang="en-US" alt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();</a:t>
            </a:r>
            <a:r>
              <a:rPr lang="en-US" altLang="ko-KR" b="1" spc="-14">
                <a:solidFill>
                  <a:srgbClr val="000000"/>
                </a:solidFill>
                <a:ea typeface="TDTD고딕M"/>
                <a:cs typeface="+mn-lt"/>
              </a:rPr>
              <a:t> </a:t>
            </a: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서버에서 받은 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인증번호</a:t>
            </a:r>
            <a:endParaRPr lang="ko-K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b="1" spc="-14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if</a:t>
            </a:r>
            <a:r>
              <a:rPr lang="ko-KR" b="1" spc="-14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(number1 == number2)</a:t>
            </a:r>
            <a:r>
              <a:rPr lang="ko-KR" spc="-14">
                <a:solidFill>
                  <a:srgbClr val="374151"/>
                </a:solidFill>
                <a:latin typeface="Calibri"/>
                <a:ea typeface="TDTD고딕M"/>
                <a:cs typeface="Calibri"/>
              </a:rPr>
              <a:t> </a:t>
            </a:r>
            <a:r>
              <a:rPr lang="ko-KR" spc="-14">
                <a:solidFill>
                  <a:srgbClr val="374151"/>
                </a:solidFill>
                <a:ea typeface="+mn-lt"/>
                <a:cs typeface="+mn-lt"/>
              </a:rPr>
              <a:t>두 인증번호를 비교하여 일치 여부를 확인하고, 일치하면 "인증되었습니다." 알림 메시지를 띄우고, 불일치하면 "번호가 </a:t>
            </a:r>
            <a:r>
              <a:rPr lang="ko-KR" spc="-14" err="1">
                <a:solidFill>
                  <a:srgbClr val="374151"/>
                </a:solidFill>
                <a:ea typeface="+mn-lt"/>
                <a:cs typeface="+mn-lt"/>
              </a:rPr>
              <a:t>다릅니다."</a:t>
            </a:r>
            <a:r>
              <a:rPr lang="ko-KR" altLang="en-US" spc="-14" err="1">
                <a:solidFill>
                  <a:srgbClr val="374151"/>
                </a:solidFill>
                <a:ea typeface="+mn-lt"/>
                <a:cs typeface="+mn-lt"/>
              </a:rPr>
              <a:t>띄움</a:t>
            </a:r>
            <a:r>
              <a:rPr lang="ko-KR" altLang="en-US" spc="-14">
                <a:solidFill>
                  <a:srgbClr val="374151"/>
                </a:solidFill>
                <a:ea typeface="+mn-lt"/>
                <a:cs typeface="+mn-lt"/>
              </a:rPr>
              <a:t> </a:t>
            </a:r>
            <a:endParaRPr lang="ko-KR" altLang="en-US" spc="-14">
              <a:solidFill>
                <a:srgbClr val="374151"/>
              </a:solidFill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pc="-14">
              <a:solidFill>
                <a:srgbClr val="000000"/>
              </a:solidFill>
              <a:latin typeface="Calibri"/>
              <a:ea typeface="TDTD고딕M"/>
              <a:cs typeface="Calibri"/>
            </a:endParaRP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99A07CF-3582-1430-DC70-6AC9B078A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35" y="68716"/>
            <a:ext cx="4549638" cy="52557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606ABF-9884-B145-CD4F-555514052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472" y="65019"/>
            <a:ext cx="5810250" cy="7639050"/>
          </a:xfrm>
          <a:prstGeom prst="rect">
            <a:avLst/>
          </a:prstGeom>
        </p:spPr>
      </p:pic>
      <p:pic>
        <p:nvPicPr>
          <p:cNvPr id="2" name="그림 1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9AA1F84B-0307-DF1A-0096-9799484C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58" y="8012537"/>
            <a:ext cx="4422085" cy="1973746"/>
          </a:xfrm>
          <a:prstGeom prst="rect">
            <a:avLst/>
          </a:prstGeom>
        </p:spPr>
      </p:pic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A757C58-C0C0-07FD-EF21-2E3FD0E8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963" y="5357398"/>
            <a:ext cx="4191000" cy="47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19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CA7C9-FE55-F5D5-E4F3-D9EA1F76E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DA770FAF-03BF-939A-6B47-31B01F0CCA33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254B5BB-806B-139C-13FE-518069540E83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51C80-473F-EABE-EE18-FE00412395C1}"/>
              </a:ext>
            </a:extLst>
          </p:cNvPr>
          <p:cNvSpPr txBox="1"/>
          <p:nvPr/>
        </p:nvSpPr>
        <p:spPr>
          <a:xfrm>
            <a:off x="12762349" y="1466744"/>
            <a:ext cx="53476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>
                <a:ea typeface="맑은 고딕"/>
                <a:cs typeface="Calibri"/>
              </a:rPr>
              <a:t>security</a:t>
            </a:r>
          </a:p>
          <a:p>
            <a:endParaRPr lang="en-US" altLang="ko-KR" sz="2800">
              <a:ea typeface="맑은 고딕"/>
              <a:cs typeface="Calibri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A11F48E-2533-05B6-171B-EF37941D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31" y="4656061"/>
            <a:ext cx="6681788" cy="5453063"/>
          </a:xfrm>
          <a:prstGeom prst="rect">
            <a:avLst/>
          </a:prstGeom>
        </p:spPr>
      </p:pic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68A58D38-6229-41F7-14F1-5A8A4ED0D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27"/>
          <a:stretch/>
        </p:blipFill>
        <p:spPr>
          <a:xfrm>
            <a:off x="6648966" y="102595"/>
            <a:ext cx="4246992" cy="4200525"/>
          </a:xfrm>
          <a:prstGeom prst="rect">
            <a:avLst/>
          </a:prstGeom>
        </p:spPr>
      </p:pic>
      <p:pic>
        <p:nvPicPr>
          <p:cNvPr id="7" name="그림 6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AD17F8C-0F13-9635-4EFB-887486F9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2" y="99381"/>
            <a:ext cx="6481648" cy="5338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775E1-3812-5BE8-F1A4-586B9D598298}"/>
              </a:ext>
            </a:extLst>
          </p:cNvPr>
          <p:cNvSpPr txBox="1"/>
          <p:nvPr/>
        </p:nvSpPr>
        <p:spPr>
          <a:xfrm>
            <a:off x="11290223" y="2532158"/>
            <a:ext cx="595788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SecurityConfig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클래스는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스프링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시큐리티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설정을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구성하며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,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인증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,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권한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,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로그인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/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로그아웃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동작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및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세션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관리와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같은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다양한설정을 포함한다.</a:t>
            </a:r>
            <a:endParaRPr lang="en-US" altLang="ko-KR" b="1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latin typeface="Calibri"/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RoleTypeDTO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클래스는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사용자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세부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정보와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인증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및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권한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부여를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위한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역할을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나타낸다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 </a:t>
            </a:r>
            <a:r>
              <a:rPr lang="en-US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UserDetails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: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스프링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 err="1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시큐리티의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일부로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사용자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정보를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제공</a:t>
            </a:r>
            <a:r>
              <a:rPr 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</a:t>
            </a:r>
            <a:endParaRPr lang="en-US">
              <a:latin typeface="Calibri"/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altLang="ko-KR">
              <a:solidFill>
                <a:srgbClr val="374151"/>
              </a:solidFill>
              <a:latin typeface="Calibri"/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altLang="ko-KR" err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AuthenticationService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클래스는 스프링 시큐리티의 </a:t>
            </a:r>
            <a:r>
              <a:rPr lang="en-US" altLang="ko-KR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UserDetailsService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를 구현하여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lang="ko-KR" altLang="en-US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   사용자의  인증 정보를 제공한다</a:t>
            </a:r>
            <a:r>
              <a:rPr lang="en-US" altLang="ko-KR">
                <a:solidFill>
                  <a:srgbClr val="374151"/>
                </a:solidFill>
                <a:latin typeface="Calibri"/>
                <a:ea typeface="맑은 고딕"/>
                <a:cs typeface="Calibri"/>
              </a:rPr>
              <a:t>.</a:t>
            </a:r>
            <a:endParaRPr lang="ko-KR" altLang="en-US">
              <a:solidFill>
                <a:srgbClr val="374151"/>
              </a:solidFill>
              <a:latin typeface="Calibri"/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228600" indent="-228600">
              <a:buChar char="•"/>
            </a:pPr>
            <a:endParaRPr lang="en-US">
              <a:solidFill>
                <a:srgbClr val="374151"/>
              </a:solidFill>
              <a:latin typeface="Calibri"/>
              <a:ea typeface="맑은 고딕"/>
              <a:cs typeface="Calibri"/>
            </a:endParaRPr>
          </a:p>
          <a:p>
            <a:pPr marL="228600" indent="-228600">
              <a:buFont typeface="Arial"/>
              <a:buChar char="•"/>
            </a:pPr>
            <a:endParaRPr lang="en-US">
              <a:solidFill>
                <a:srgbClr val="374151"/>
              </a:solidFill>
              <a:latin typeface="Calibri"/>
              <a:ea typeface="맑은 고딕"/>
              <a:cs typeface="Calibri"/>
            </a:endParaRPr>
          </a:p>
          <a:p>
            <a:pPr marL="228600" indent="-228600">
              <a:buChar char="•"/>
            </a:pPr>
            <a:endParaRPr lang="en-US" altLang="ko-KR">
              <a:solidFill>
                <a:srgbClr val="374151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69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A13175-7DD4-7441-946A-E811A24C2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528B9A3-8EDE-52E5-C6AF-406F6EF12B13}"/>
              </a:ext>
            </a:extLst>
          </p:cNvPr>
          <p:cNvSpPr txBox="1"/>
          <p:nvPr/>
        </p:nvSpPr>
        <p:spPr>
          <a:xfrm>
            <a:off x="753582" y="848356"/>
            <a:ext cx="503444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사용 언어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3E2C4-1E87-70D6-D041-C578D656F423}"/>
              </a:ext>
            </a:extLst>
          </p:cNvPr>
          <p:cNvSpPr/>
          <p:nvPr/>
        </p:nvSpPr>
        <p:spPr>
          <a:xfrm>
            <a:off x="-1" y="1864528"/>
            <a:ext cx="18287999" cy="8417862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1주차]_HTML ,CSS ,JS">
            <a:extLst>
              <a:ext uri="{FF2B5EF4-FFF2-40B4-BE49-F238E27FC236}">
                <a16:creationId xmlns:a16="http://schemas.microsoft.com/office/drawing/2014/main" id="{017C88B5-D651-1925-11B0-F2CDCA78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00" y="2731486"/>
            <a:ext cx="5109690" cy="3004888"/>
          </a:xfrm>
          <a:prstGeom prst="rect">
            <a:avLst/>
          </a:prstGeom>
        </p:spPr>
      </p:pic>
      <p:pic>
        <p:nvPicPr>
          <p:cNvPr id="3" name="그림 2" descr="JAVA] 클래스">
            <a:extLst>
              <a:ext uri="{FF2B5EF4-FFF2-40B4-BE49-F238E27FC236}">
                <a16:creationId xmlns:a16="http://schemas.microsoft.com/office/drawing/2014/main" id="{FEC49319-1C5D-D0DC-DE8C-C44B1380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44" y="7039110"/>
            <a:ext cx="3258354" cy="2036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B6C462-2F95-080B-9BD4-257A331CB75F}"/>
              </a:ext>
            </a:extLst>
          </p:cNvPr>
          <p:cNvSpPr txBox="1"/>
          <p:nvPr/>
        </p:nvSpPr>
        <p:spPr>
          <a:xfrm>
            <a:off x="9462920" y="848356"/>
            <a:ext cx="503444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설계 도구</a:t>
            </a:r>
          </a:p>
        </p:txBody>
      </p:sp>
      <p:pic>
        <p:nvPicPr>
          <p:cNvPr id="12" name="그림 11" descr="Backend' 카테고리의 글 목록 — Coder ToLoad">
            <a:extLst>
              <a:ext uri="{FF2B5EF4-FFF2-40B4-BE49-F238E27FC236}">
                <a16:creationId xmlns:a16="http://schemas.microsoft.com/office/drawing/2014/main" id="{044934C0-D5FA-2230-D6F3-783BB273E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527" y="6701844"/>
            <a:ext cx="2743200" cy="2743200"/>
          </a:xfrm>
          <a:prstGeom prst="rect">
            <a:avLst/>
          </a:prstGeom>
        </p:spPr>
      </p:pic>
      <p:pic>
        <p:nvPicPr>
          <p:cNvPr id="13" name="그림 1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593AA26-7BBE-AE0E-FA28-F4C154DB6D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13" b="-855"/>
          <a:stretch/>
        </p:blipFill>
        <p:spPr>
          <a:xfrm>
            <a:off x="13390809" y="7117550"/>
            <a:ext cx="1865819" cy="1911893"/>
          </a:xfrm>
          <a:prstGeom prst="rect">
            <a:avLst/>
          </a:prstGeom>
        </p:spPr>
      </p:pic>
      <p:pic>
        <p:nvPicPr>
          <p:cNvPr id="14" name="그림 13" descr="피그마(Figma) 사용법 | 기본 단축키부터 유용한 기능까지 - 코드스테이츠 공식 블로그">
            <a:extLst>
              <a:ext uri="{FF2B5EF4-FFF2-40B4-BE49-F238E27FC236}">
                <a16:creationId xmlns:a16="http://schemas.microsoft.com/office/drawing/2014/main" id="{7575FD13-A48F-A1C8-1375-48A61A47B9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07" r="20468" b="-1042"/>
          <a:stretch/>
        </p:blipFill>
        <p:spPr>
          <a:xfrm>
            <a:off x="9865216" y="2787926"/>
            <a:ext cx="2811775" cy="28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80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0F983-CAF2-5F84-1934-24BCD031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B069335-D372-CE17-6556-E2BEE0AE0B08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54B44F3-4099-784A-0FFC-A154AF309EB2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3177630-E352-5344-AD0D-AAE17253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7" y="50137"/>
            <a:ext cx="7477125" cy="3562350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AC3C524C-804A-ADA0-6128-14A6A7B60738}"/>
              </a:ext>
            </a:extLst>
          </p:cNvPr>
          <p:cNvSpPr txBox="1"/>
          <p:nvPr/>
        </p:nvSpPr>
        <p:spPr>
          <a:xfrm>
            <a:off x="11107511" y="2265588"/>
            <a:ext cx="6343649" cy="59093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err="1">
                <a:latin typeface="Calibri"/>
                <a:ea typeface="+mn-lt"/>
                <a:cs typeface="+mn-lt"/>
              </a:rPr>
              <a:t>org.springframework.boot:spring-boot-starter-mail</a:t>
            </a:r>
            <a:r>
              <a:rPr lang="en-US">
                <a:latin typeface="Calibri"/>
                <a:ea typeface="+mn-lt"/>
                <a:cs typeface="+mn-lt"/>
              </a:rPr>
              <a:t> </a:t>
            </a:r>
            <a:r>
              <a:rPr lang="ko-KR" altLang="en-US">
                <a:latin typeface="Calibri"/>
                <a:ea typeface="+mn-lt"/>
                <a:cs typeface="+mn-lt"/>
              </a:rPr>
              <a:t>의존성</a:t>
            </a:r>
            <a:r>
              <a:rPr lang="en-US">
                <a:latin typeface="Calibri"/>
                <a:ea typeface="+mn-lt"/>
                <a:cs typeface="+mn-lt"/>
              </a:rPr>
              <a:t> </a:t>
            </a:r>
            <a:r>
              <a:rPr lang="ko-KR" altLang="en-US">
                <a:latin typeface="Calibri"/>
                <a:ea typeface="+mn-lt"/>
                <a:cs typeface="+mn-lt"/>
              </a:rPr>
              <a:t>주입</a:t>
            </a:r>
            <a:endParaRPr lang="ko-KR" altLang="en-US">
              <a:latin typeface="Calibri"/>
              <a:ea typeface="TDTD고딕M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ko-KR">
                <a:solidFill>
                  <a:srgbClr val="374151"/>
                </a:solidFill>
                <a:ea typeface="+mn-lt"/>
                <a:cs typeface="+mn-lt"/>
              </a:rPr>
              <a:t> 이메일을 발송하기 위한 </a:t>
            </a:r>
            <a:r>
              <a:rPr lang="ko-KR" err="1">
                <a:latin typeface="Calibri"/>
                <a:ea typeface="+mn-lt"/>
                <a:cs typeface="+mn-lt"/>
              </a:rPr>
              <a:t>application.yml</a:t>
            </a:r>
            <a:r>
              <a:rPr lang="ko-KR">
                <a:solidFill>
                  <a:srgbClr val="374151"/>
                </a:solidFill>
                <a:ea typeface="+mn-lt"/>
                <a:cs typeface="+mn-lt"/>
              </a:rPr>
              <a:t> 설정</a:t>
            </a:r>
            <a:r>
              <a:rPr lang="ko-KR" altLang="en-US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>
                <a:solidFill>
                  <a:srgbClr val="374151"/>
                </a:solidFill>
                <a:ea typeface="+mn-lt"/>
                <a:cs typeface="+mn-lt"/>
              </a:rPr>
              <a:t> 작성</a:t>
            </a:r>
            <a:endParaRPr lang="ko-KR" altLang="en-US">
              <a:latin typeface="Calibri"/>
              <a:ea typeface="+mn-lt"/>
              <a:cs typeface="+mn-lt"/>
            </a:endParaRPr>
          </a:p>
          <a:p>
            <a:endParaRPr lang="en-US" altLang="ko-KR">
              <a:ea typeface="+mn-lt"/>
              <a:cs typeface="+mn-lt"/>
            </a:endParaRPr>
          </a:p>
          <a:p>
            <a:r>
              <a:rPr lang="en-US" altLang="ko-KR">
                <a:ea typeface="+mn-lt"/>
                <a:cs typeface="+mn-lt"/>
              </a:rPr>
              <a:t>Email Service:</a:t>
            </a:r>
            <a:endParaRPr lang="ko-KR" altLang="en-US">
              <a:ea typeface="맑은 고딕"/>
              <a:cs typeface="Calibri"/>
            </a:endParaRPr>
          </a:p>
          <a:p>
            <a:endParaRPr lang="en-US" altLang="ko-KR">
              <a:ea typeface="+mn-lt"/>
              <a:cs typeface="+mn-lt"/>
            </a:endParaRPr>
          </a:p>
          <a:p>
            <a:r>
              <a:rPr lang="en-US" altLang="ko-KR" err="1">
                <a:ea typeface="+mn-lt"/>
                <a:cs typeface="+mn-lt"/>
              </a:rPr>
              <a:t>CreateCode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메서드</a:t>
            </a:r>
            <a:r>
              <a:rPr lang="en-US" altLang="ko-KR">
                <a:ea typeface="+mn-lt"/>
                <a:cs typeface="+mn-lt"/>
              </a:rPr>
              <a:t> : 8자리의 </a:t>
            </a:r>
            <a:r>
              <a:rPr lang="en-US" altLang="ko-KR" err="1">
                <a:ea typeface="+mn-lt"/>
                <a:cs typeface="+mn-lt"/>
              </a:rPr>
              <a:t>랜덤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인증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코드를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생성</a:t>
            </a:r>
            <a:r>
              <a:rPr lang="en-US" altLang="ko-KR">
                <a:ea typeface="+mn-lt"/>
                <a:cs typeface="+mn-lt"/>
              </a:rPr>
              <a:t>, </a:t>
            </a:r>
            <a:r>
              <a:rPr lang="en-US" altLang="ko-KR" err="1">
                <a:ea typeface="+mn-lt"/>
                <a:cs typeface="+mn-lt"/>
              </a:rPr>
              <a:t>영문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대,소문자,숫자의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조합으로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구성</a:t>
            </a:r>
            <a:r>
              <a:rPr lang="en-US" altLang="ko-KR">
                <a:ea typeface="+mn-lt"/>
                <a:cs typeface="+mn-lt"/>
              </a:rPr>
              <a:t>.</a:t>
            </a:r>
          </a:p>
          <a:p>
            <a:endParaRPr lang="ko-KR" altLang="en-US">
              <a:ea typeface="+mn-lt"/>
              <a:cs typeface="+mn-lt"/>
            </a:endParaRPr>
          </a:p>
          <a:p>
            <a:r>
              <a:rPr lang="ko-KR" altLang="en-US" err="1">
                <a:ea typeface="+mn-lt"/>
                <a:cs typeface="+mn-lt"/>
              </a:rPr>
              <a:t>CreateEmailForm</a:t>
            </a:r>
            <a:r>
              <a:rPr lang="ko-KR" altLang="en-US">
                <a:ea typeface="+mn-lt"/>
                <a:cs typeface="+mn-lt"/>
              </a:rPr>
              <a:t> 메서드: 이메일 양식을 작성하는 메서드, 위에서 생성된 인증코드를 포함하여 </a:t>
            </a:r>
            <a:r>
              <a:rPr lang="ko-KR" altLang="en-US" err="1">
                <a:ea typeface="+mn-lt"/>
                <a:cs typeface="+mn-lt"/>
              </a:rPr>
              <a:t>MimeMessage를</a:t>
            </a:r>
            <a:r>
              <a:rPr lang="ko-KR" altLang="en-US">
                <a:ea typeface="+mn-lt"/>
                <a:cs typeface="+mn-lt"/>
              </a:rPr>
              <a:t> 반환</a:t>
            </a:r>
          </a:p>
          <a:p>
            <a:endParaRPr lang="en-US" altLang="ko-KR">
              <a:ea typeface="+mn-lt"/>
              <a:cs typeface="+mn-lt"/>
            </a:endParaRPr>
          </a:p>
          <a:p>
            <a:r>
              <a:rPr lang="en-US" altLang="ko-KR" err="1">
                <a:ea typeface="+mn-lt"/>
                <a:cs typeface="+mn-lt"/>
              </a:rPr>
              <a:t>SendEmail</a:t>
            </a:r>
            <a:r>
              <a:rPr lang="en-US" altLang="ko-KR">
                <a:ea typeface="+mn-lt"/>
                <a:cs typeface="+mn-lt"/>
              </a:rPr>
              <a:t> </a:t>
            </a:r>
            <a:r>
              <a:rPr lang="en-US" altLang="ko-KR" err="1">
                <a:ea typeface="+mn-lt"/>
                <a:cs typeface="+mn-lt"/>
              </a:rPr>
              <a:t>메서드</a:t>
            </a:r>
            <a:r>
              <a:rPr lang="en-US" altLang="ko-KR">
                <a:ea typeface="+mn-lt"/>
                <a:cs typeface="+mn-lt"/>
              </a:rPr>
              <a:t>:  </a:t>
            </a:r>
            <a:r>
              <a:rPr lang="en-US" altLang="ko-KR" err="1">
                <a:ea typeface="+mn-lt"/>
                <a:cs typeface="+mn-lt"/>
              </a:rPr>
              <a:t>MimeMessage</a:t>
            </a:r>
            <a:r>
              <a:rPr lang="en-US" altLang="ko-KR">
                <a:ea typeface="+mn-lt"/>
                <a:cs typeface="+mn-lt"/>
              </a:rPr>
              <a:t> 를 </a:t>
            </a:r>
            <a:r>
              <a:rPr lang="en-US" altLang="ko-KR" err="1">
                <a:ea typeface="+mn-lt"/>
                <a:cs typeface="+mn-lt"/>
              </a:rPr>
              <a:t>사용하여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이메일을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전송</a:t>
            </a:r>
            <a:r>
              <a:rPr lang="en-US" altLang="ko-KR">
                <a:ea typeface="+mn-lt"/>
                <a:cs typeface="+mn-lt"/>
              </a:rPr>
              <a:t>, </a:t>
            </a:r>
            <a:r>
              <a:rPr lang="en-US" altLang="ko-KR" err="1">
                <a:ea typeface="+mn-lt"/>
                <a:cs typeface="+mn-lt"/>
              </a:rPr>
              <a:t>인증코드를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반환</a:t>
            </a:r>
            <a:r>
              <a:rPr lang="en-US" altLang="ko-KR">
                <a:ea typeface="+mn-lt"/>
                <a:cs typeface="+mn-lt"/>
              </a:rPr>
              <a:t>, </a:t>
            </a:r>
            <a:r>
              <a:rPr lang="en-US" altLang="ko-KR" err="1">
                <a:ea typeface="+mn-lt"/>
                <a:cs typeface="+mn-lt"/>
              </a:rPr>
              <a:t>이때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실패시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예외처리를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통해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로그에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기록</a:t>
            </a:r>
            <a:r>
              <a:rPr lang="en-US" altLang="ko-KR">
                <a:ea typeface="+mn-lt"/>
                <a:cs typeface="+mn-lt"/>
              </a:rPr>
              <a:t>.</a:t>
            </a:r>
          </a:p>
          <a:p>
            <a:endParaRPr lang="ko-KR">
              <a:ea typeface="맑은 고딕" panose="020B0503020000020004" pitchFamily="34" charset="-127"/>
              <a:cs typeface="+mn-lt"/>
            </a:endParaRPr>
          </a:p>
          <a:p>
            <a:r>
              <a:rPr lang="ko-KR" altLang="en-US" err="1">
                <a:ea typeface="맑은 고딕"/>
                <a:cs typeface="+mn-lt"/>
              </a:rPr>
              <a:t>SetContext</a:t>
            </a:r>
            <a:r>
              <a:rPr lang="ko-KR" altLang="en-US">
                <a:ea typeface="맑은 고딕"/>
                <a:cs typeface="+mn-lt"/>
              </a:rPr>
              <a:t> 메서드: </a:t>
            </a:r>
            <a:r>
              <a:rPr lang="ko-KR" altLang="en-US" err="1">
                <a:ea typeface="맑은 고딕"/>
                <a:cs typeface="+mn-lt"/>
              </a:rPr>
              <a:t>Tymeleaf를</a:t>
            </a:r>
            <a:r>
              <a:rPr lang="ko-KR" altLang="en-US">
                <a:ea typeface="맑은 고딕"/>
                <a:cs typeface="+mn-lt"/>
              </a:rPr>
              <a:t> 활용하여 동적으로 생성된 HMTL 형식의 이메일 내용을 설정 .</a:t>
            </a:r>
          </a:p>
          <a:p>
            <a:endParaRPr lang="ko-KR">
              <a:ea typeface="맑은 고딕"/>
              <a:cs typeface="Calibri"/>
            </a:endParaRPr>
          </a:p>
          <a:p>
            <a:endParaRPr lang="ko-KR" altLang="en-US">
              <a:ea typeface="맑은 고딕"/>
              <a:cs typeface="+mn-lt"/>
            </a:endParaRPr>
          </a:p>
          <a:p>
            <a:r>
              <a:rPr lang="ko-KR" altLang="en-US" err="1">
                <a:ea typeface="맑은 고딕"/>
                <a:cs typeface="+mn-lt"/>
              </a:rPr>
              <a:t>Controller</a:t>
            </a:r>
            <a:r>
              <a:rPr lang="ko-KR" altLang="en-US">
                <a:ea typeface="맑은 고딕"/>
                <a:cs typeface="+mn-lt"/>
              </a:rPr>
              <a:t>:</a:t>
            </a:r>
          </a:p>
          <a:p>
            <a:r>
              <a:rPr lang="ko-KR" err="1">
                <a:ea typeface="+mn-lt"/>
                <a:cs typeface="+mn-lt"/>
              </a:rPr>
              <a:t>EmailCheck메서드</a:t>
            </a:r>
            <a:r>
              <a:rPr lang="ko-KR">
                <a:ea typeface="+mn-lt"/>
                <a:cs typeface="+mn-lt"/>
              </a:rPr>
              <a:t>: </a:t>
            </a:r>
            <a:r>
              <a:rPr lang="ko-KR" altLang="en-US">
                <a:ea typeface="+mn-lt"/>
                <a:cs typeface="+mn-lt"/>
              </a:rPr>
              <a:t>회원으로</a:t>
            </a:r>
            <a:r>
              <a:rPr lang="ko-KR">
                <a:ea typeface="+mn-lt"/>
                <a:cs typeface="+mn-lt"/>
              </a:rPr>
              <a:t> </a:t>
            </a:r>
            <a:r>
              <a:rPr lang="ko-KR" err="1">
                <a:ea typeface="+mn-lt"/>
                <a:cs typeface="+mn-lt"/>
              </a:rPr>
              <a:t>부터</a:t>
            </a:r>
            <a:r>
              <a:rPr lang="ko-KR">
                <a:ea typeface="+mn-lt"/>
                <a:cs typeface="+mn-lt"/>
              </a:rPr>
              <a:t> 받은 이메일 주소로 인증코드를 </a:t>
            </a:r>
            <a:r>
              <a:rPr lang="ko-KR" altLang="en-US">
                <a:ea typeface="+mn-lt"/>
                <a:cs typeface="+mn-lt"/>
              </a:rPr>
              <a:t>생성하여 </a:t>
            </a:r>
            <a:r>
              <a:rPr lang="ko-KR" altLang="en-US" err="1">
                <a:ea typeface="+mn-lt"/>
                <a:cs typeface="+mn-lt"/>
              </a:rPr>
              <a:t>EmailService를</a:t>
            </a:r>
            <a:r>
              <a:rPr lang="ko-KR" altLang="en-US">
                <a:ea typeface="+mn-lt"/>
                <a:cs typeface="+mn-lt"/>
              </a:rPr>
              <a:t> 통해 해당 이메일로 전송</a:t>
            </a:r>
            <a:endParaRPr lang="ko-KR">
              <a:ea typeface="맑은 고딕"/>
              <a:cs typeface="Calibri"/>
            </a:endParaRPr>
          </a:p>
        </p:txBody>
      </p:sp>
      <p:pic>
        <p:nvPicPr>
          <p:cNvPr id="14" name="그림 1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B071E32-189F-F754-0F38-4EE17E4C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10" y="47626"/>
            <a:ext cx="9124950" cy="7677150"/>
          </a:xfrm>
          <a:prstGeom prst="rect">
            <a:avLst/>
          </a:prstGeom>
        </p:spPr>
      </p:pic>
      <p:pic>
        <p:nvPicPr>
          <p:cNvPr id="10" name="그림 9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90C909F3-4E4C-6DA4-BFCE-D5BE0A725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32" y="5484148"/>
            <a:ext cx="10591800" cy="4810125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1D9B9F1-57B9-961F-7AE1-51D532EAE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38" y="46527"/>
            <a:ext cx="10537370" cy="7836352"/>
          </a:xfrm>
          <a:prstGeom prst="rect">
            <a:avLst/>
          </a:prstGeom>
        </p:spPr>
      </p:pic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3F88203-D70E-A4E2-9F52-77AA832C03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" r="15778" b="19444"/>
          <a:stretch/>
        </p:blipFill>
        <p:spPr>
          <a:xfrm>
            <a:off x="287342" y="7814059"/>
            <a:ext cx="10171213" cy="23816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E9820A-0D96-3B30-7A7E-8B5350295A51}"/>
              </a:ext>
            </a:extLst>
          </p:cNvPr>
          <p:cNvSpPr txBox="1"/>
          <p:nvPr/>
        </p:nvSpPr>
        <p:spPr>
          <a:xfrm>
            <a:off x="8384720" y="8184695"/>
            <a:ext cx="27146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solidFill>
                  <a:schemeClr val="bg1"/>
                </a:solidFill>
                <a:ea typeface="맑은 고딕"/>
                <a:cs typeface="Calibri"/>
              </a:rPr>
              <a:t>User</a:t>
            </a:r>
            <a:r>
              <a:rPr lang="ko-KR" altLang="en-US" sz="2400">
                <a:solidFill>
                  <a:schemeClr val="bg1"/>
                </a:solidFill>
                <a:ea typeface="맑은 고딕"/>
                <a:cs typeface="Calibri"/>
              </a:rPr>
              <a:t> </a:t>
            </a:r>
            <a:r>
              <a:rPr lang="ko-KR" altLang="en-US" sz="2400" err="1">
                <a:solidFill>
                  <a:schemeClr val="bg1"/>
                </a:solidFill>
                <a:ea typeface="맑은 고딕"/>
                <a:cs typeface="Calibri"/>
              </a:rPr>
              <a:t>controller</a:t>
            </a:r>
            <a:endParaRPr lang="ko-KR" altLang="en-US" sz="2400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E26F408-A82A-A324-B59C-0F0CBE0966BF}"/>
              </a:ext>
            </a:extLst>
          </p:cNvPr>
          <p:cNvSpPr/>
          <p:nvPr/>
        </p:nvSpPr>
        <p:spPr>
          <a:xfrm>
            <a:off x="-77047" y="-26055"/>
            <a:ext cx="11178315" cy="10476387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38773DB-EA60-3B29-7304-3F1476D51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011" y="2026104"/>
            <a:ext cx="78295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1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525B-2CC3-D477-EE9C-99EF1388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1EF9C350-74D0-BC0C-995A-42D70F7A0DAD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F2BB6EE-2713-DE15-3AFF-39A8860A32A4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30556-FDA4-BA84-99AC-DD8A514D50D5}"/>
              </a:ext>
            </a:extLst>
          </p:cNvPr>
          <p:cNvSpPr txBox="1"/>
          <p:nvPr/>
        </p:nvSpPr>
        <p:spPr>
          <a:xfrm>
            <a:off x="12762349" y="1466744"/>
            <a:ext cx="534760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>
                <a:ea typeface="맑은 고딕"/>
                <a:cs typeface="Calibri"/>
              </a:rPr>
              <a:t>이메일 전송 기능</a:t>
            </a:r>
            <a:r>
              <a:rPr lang="ko-KR" altLang="en-US" sz="2800">
                <a:ea typeface="맑은 고딕"/>
                <a:cs typeface="Calibri"/>
              </a:rPr>
              <a:t> </a:t>
            </a:r>
            <a:r>
              <a:rPr lang="en-US" altLang="ko-KR" sz="2800">
                <a:ea typeface="맑은 고딕"/>
                <a:cs typeface="Calibri"/>
              </a:rPr>
              <a:t>-  </a:t>
            </a:r>
            <a:r>
              <a:rPr lang="en-US" altLang="ko-KR" sz="2800" err="1">
                <a:ea typeface="맑은 고딕"/>
                <a:cs typeface="Calibri"/>
              </a:rPr>
              <a:t>임시비밀번호</a:t>
            </a:r>
          </a:p>
          <a:p>
            <a:pPr algn="l"/>
            <a:endParaRPr lang="ko-KR" altLang="en-US" sz="1400">
              <a:ea typeface="맑은 고딕"/>
              <a:cs typeface="Calibri"/>
            </a:endParaRPr>
          </a:p>
        </p:txBody>
      </p:sp>
      <p:pic>
        <p:nvPicPr>
          <p:cNvPr id="9" name="그림 8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D79B7C1-9988-525C-C4FD-557D8696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370795"/>
            <a:ext cx="9286875" cy="6181725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65DC5AB-784F-53C8-CAFD-602FC905E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436" y="5571445"/>
            <a:ext cx="5932713" cy="31119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1AB4C-1D4D-BFED-BFF8-61272716093E}"/>
              </a:ext>
            </a:extLst>
          </p:cNvPr>
          <p:cNvSpPr txBox="1"/>
          <p:nvPr/>
        </p:nvSpPr>
        <p:spPr>
          <a:xfrm>
            <a:off x="11434082" y="2996293"/>
            <a:ext cx="63109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전송한 임시비밀번호를 받고 암호화 하고 데이터베이스에 비밀번호 업데이트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임시비밀번호로 로그인 가능</a:t>
            </a:r>
          </a:p>
        </p:txBody>
      </p:sp>
    </p:spTree>
    <p:extLst>
      <p:ext uri="{BB962C8B-B14F-4D97-AF65-F5344CB8AC3E}">
        <p14:creationId xmlns:p14="http://schemas.microsoft.com/office/powerpoint/2010/main" val="982627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9F372-30C4-96C9-AD23-52FEEB18A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69DF598-8993-75BC-9941-EFDFE903EDA8}"/>
              </a:ext>
            </a:extLst>
          </p:cNvPr>
          <p:cNvSpPr txBox="1"/>
          <p:nvPr/>
        </p:nvSpPr>
        <p:spPr>
          <a:xfrm>
            <a:off x="10805023" y="2639762"/>
            <a:ext cx="7179912" cy="994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Malgun Gothic"/>
                <a:ea typeface="Malgun Gothic"/>
              </a:rPr>
              <a:t>기존 프로젝트가 없으면 새로 신규 등록하고</a:t>
            </a:r>
            <a:endParaRPr lang="ko-KR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Malgun Gothic"/>
                <a:ea typeface="Malgun Gothic"/>
              </a:rPr>
              <a:t>작성했던 프로젝트가 있으면 업데이트 시켜 이어서 등록할 수 있게 함</a:t>
            </a:r>
            <a:endParaRPr lang="ko-KR" altLang="en-US" sz="2400" spc="-14">
              <a:latin typeface="Malgun Gothic"/>
              <a:ea typeface="Malgun Gothic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Controller</a:t>
            </a: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현재 로그인한 사용자의 사용자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Code를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구해서 Project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DTO에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userCode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값 세팅 </a:t>
            </a: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Service</a:t>
            </a:r>
          </a:p>
          <a:p>
            <a:pPr>
              <a:lnSpc>
                <a:spcPts val="4060"/>
              </a:lnSpc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Project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DTO에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세팅한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userCode를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mapper에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전달</a:t>
            </a: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Mapper</a:t>
            </a: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Service에서 받은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userCode와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작성 상태(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edit_status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)가 '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작성중'인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프로젝트 코드를 조회하여 구함 </a:t>
            </a:r>
            <a:endParaRPr lang="ko-KR" sz="2200">
              <a:ea typeface="맑은 고딕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Malgun Gothic"/>
              <a:ea typeface="Malgun Gothic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Malgun Gothic"/>
              <a:ea typeface="Malgun Gothic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  <a:cs typeface="+mn-l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99DCCC0-695F-20F2-2852-56C8C2B62D26}"/>
              </a:ext>
            </a:extLst>
          </p:cNvPr>
          <p:cNvSpPr txBox="1"/>
          <p:nvPr/>
        </p:nvSpPr>
        <p:spPr>
          <a:xfrm>
            <a:off x="10806911" y="255655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endParaRPr lang="ko-KR" altLang="en-US" sz="6000" b="1">
              <a:ea typeface="TDTD고딕M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프로젝트 등록 로직</a:t>
            </a:r>
            <a:endParaRPr lang="ko-KR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67F6D45-6A28-4AF4-E83B-E1A8C96AD587}"/>
              </a:ext>
            </a:extLst>
          </p:cNvPr>
          <p:cNvSpPr/>
          <p:nvPr/>
        </p:nvSpPr>
        <p:spPr>
          <a:xfrm>
            <a:off x="5345" y="813"/>
            <a:ext cx="10597455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005AC6-101A-40AD-5E10-5F5B4A7E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59" y="1608249"/>
            <a:ext cx="9886950" cy="137160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F3C6DA9-5029-FA33-B26E-0DE0A25A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2" y="4126405"/>
            <a:ext cx="9267825" cy="1647825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13C0CD4-5926-94A1-01D6-932553341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87" y="6913740"/>
            <a:ext cx="83915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12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BB7E4-9134-5D4C-D1E5-CD830BCB1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A1DA530-9EDC-E63E-9D9E-2EA9083EFD79}"/>
              </a:ext>
            </a:extLst>
          </p:cNvPr>
          <p:cNvSpPr txBox="1"/>
          <p:nvPr/>
        </p:nvSpPr>
        <p:spPr>
          <a:xfrm>
            <a:off x="10805023" y="2865142"/>
            <a:ext cx="7179912" cy="7839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Malgun Gothic"/>
                <a:ea typeface="Malgun Gothic"/>
              </a:rPr>
              <a:t>프로젝트를 등록할 때 새로 등록하거나 이어서 등록할 수 있습니다.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endParaRPr lang="ko-KR" altLang="en-US" sz="24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2200" spc="-14" err="1">
                <a:latin typeface="Malgun Gothic"/>
                <a:ea typeface="Malgun Gothic"/>
                <a:cs typeface="Calibri"/>
              </a:rPr>
              <a:t>getEditProjectCode</a:t>
            </a:r>
            <a:r>
              <a:rPr lang="ko-KR" altLang="en-US" sz="2200" spc="-14">
                <a:latin typeface="Malgun Gothic"/>
                <a:ea typeface="Malgun Gothic"/>
                <a:cs typeface="Calibri"/>
              </a:rPr>
              <a:t>()에서 </a:t>
            </a:r>
            <a:r>
              <a:rPr lang="ko-KR" altLang="en-US" sz="2200" spc="-14" err="1">
                <a:latin typeface="Malgun Gothic"/>
                <a:ea typeface="Malgun Gothic"/>
                <a:cs typeface="Calibri"/>
              </a:rPr>
              <a:t>projectCode를</a:t>
            </a:r>
            <a:r>
              <a:rPr lang="ko-KR" altLang="en-US" sz="2200" spc="-14">
                <a:latin typeface="Malgun Gothic"/>
                <a:ea typeface="Malgun Gothic"/>
                <a:cs typeface="Calibri"/>
              </a:rPr>
              <a:t> 받음</a:t>
            </a: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  <a:cs typeface="Calibri"/>
            </a:endParaRP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projectCode가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null이면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 새로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insert</a:t>
            </a: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  <a:cs typeface="Calibri"/>
            </a:endParaRP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projectCode가</a:t>
            </a:r>
            <a:r>
              <a:rPr lang="ko-KR" sz="2200" spc="-14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null이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 아니면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insert해서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 나온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projectCode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(그 전에 등록한 프로젝트의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projectCode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)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를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 세팅해주고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update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Calibri"/>
              </a:rPr>
              <a:t> 한다.</a:t>
            </a:r>
            <a:endParaRPr lang="ko-KR" altLang="en-US" sz="2200" spc="-14">
              <a:latin typeface="Malgun Gothic"/>
              <a:ea typeface="Malgun Gothic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Malgun Gothic"/>
              <a:ea typeface="Malgun Gothic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  <a:cs typeface="+mn-l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9740DA-F53D-2304-B390-23B44E17B814}"/>
              </a:ext>
            </a:extLst>
          </p:cNvPr>
          <p:cNvSpPr txBox="1"/>
          <p:nvPr/>
        </p:nvSpPr>
        <p:spPr>
          <a:xfrm>
            <a:off x="10806911" y="255655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endParaRPr lang="ko-KR" altLang="en-US" sz="6000" b="1">
              <a:ea typeface="TDTD고딕M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프로젝트 등록 로직</a:t>
            </a:r>
            <a:endParaRPr lang="ko-KR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1E2FE80-DE27-166C-25F0-3C36E1149D82}"/>
              </a:ext>
            </a:extLst>
          </p:cNvPr>
          <p:cNvSpPr/>
          <p:nvPr/>
        </p:nvSpPr>
        <p:spPr>
          <a:xfrm>
            <a:off x="5345" y="813"/>
            <a:ext cx="10597455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2" name="그림 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AD07044C-89EA-EC5C-3DB5-401BD16C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3" y="2345297"/>
            <a:ext cx="10000847" cy="49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50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FD78C-DD31-550B-EA54-34C7F24A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5B0CED9-9EA5-3784-9B5B-A741160373D8}"/>
              </a:ext>
            </a:extLst>
          </p:cNvPr>
          <p:cNvSpPr/>
          <p:nvPr/>
        </p:nvSpPr>
        <p:spPr>
          <a:xfrm>
            <a:off x="-78031" y="5618"/>
            <a:ext cx="11178315" cy="10288258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57520E0-A23E-4D19-FA0D-63F937C746E7}"/>
              </a:ext>
            </a:extLst>
          </p:cNvPr>
          <p:cNvSpPr txBox="1"/>
          <p:nvPr/>
        </p:nvSpPr>
        <p:spPr>
          <a:xfrm>
            <a:off x="11432868" y="3154917"/>
            <a:ext cx="7179912" cy="1529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sz="2400" spc="-14">
                <a:solidFill>
                  <a:srgbClr val="000000"/>
                </a:solidFill>
                <a:latin typeface="Malgun Gothic"/>
                <a:ea typeface="Malgun Gothic"/>
              </a:rPr>
              <a:t>상위 카테고리에 따른 하위 카테고리 </a:t>
            </a:r>
            <a:endParaRPr lang="en-US" altLang="ko-KR" sz="24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r>
              <a:rPr lang="ko-KR" sz="2400" spc="-14" err="1">
                <a:solidFill>
                  <a:srgbClr val="000000"/>
                </a:solidFill>
                <a:latin typeface="Malgun Gothic"/>
                <a:ea typeface="Malgun Gothic"/>
              </a:rPr>
              <a:t>option</a:t>
            </a:r>
            <a:r>
              <a:rPr lang="ko-KR" sz="2400" spc="-14">
                <a:solidFill>
                  <a:srgbClr val="000000"/>
                </a:solidFill>
                <a:latin typeface="Malgun Gothic"/>
                <a:ea typeface="Malgun Gothic"/>
              </a:rPr>
              <a:t> 보여주기</a:t>
            </a:r>
            <a:endParaRPr lang="en-US" altLang="ko-KR" sz="24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5DA0278-B1F2-DD77-611D-B4E1E840582E}"/>
              </a:ext>
            </a:extLst>
          </p:cNvPr>
          <p:cNvSpPr txBox="1"/>
          <p:nvPr/>
        </p:nvSpPr>
        <p:spPr>
          <a:xfrm>
            <a:off x="13994432" y="497133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r>
              <a:rPr lang="ko-KR" altLang="en-US" sz="6000" b="1">
                <a:solidFill>
                  <a:srgbClr val="000000"/>
                </a:solidFill>
                <a:ea typeface="TDTD고딕M"/>
                <a:cs typeface="Calibri"/>
              </a:rPr>
              <a:t> </a:t>
            </a:r>
            <a:endParaRPr lang="ko-KR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sz="3600">
                <a:solidFill>
                  <a:srgbClr val="000000"/>
                </a:solidFill>
                <a:ea typeface="TDTD고딕M"/>
                <a:cs typeface="Calibri"/>
              </a:rPr>
              <a:t>상위/하위 카테고리</a:t>
            </a:r>
            <a:endParaRPr lang="ko-KR" altLang="en-US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980AED67-E8A1-4E1F-AB38-16D87ED40711}"/>
              </a:ext>
            </a:extLst>
          </p:cNvPr>
          <p:cNvSpPr txBox="1"/>
          <p:nvPr/>
        </p:nvSpPr>
        <p:spPr>
          <a:xfrm>
            <a:off x="11432868" y="4796206"/>
            <a:ext cx="6742645" cy="320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ko-KR" sz="2400">
              <a:ea typeface="맑은 고딕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altLang="ko-KR" sz="2400" spc="-14">
                <a:solidFill>
                  <a:srgbClr val="000000"/>
                </a:solidFill>
                <a:latin typeface="TDTD고딕M"/>
                <a:ea typeface="TDTD고딕M"/>
              </a:rPr>
              <a:t>Category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테이블 구조가 상위 카테고리 코드가 자신의 고유 키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category_code를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참조하고 있는 자기</a:t>
            </a:r>
            <a:r>
              <a:rPr lang="ko-KR" sz="2400" spc="-14">
                <a:solidFill>
                  <a:srgbClr val="000000"/>
                </a:solidFill>
                <a:latin typeface="TDTD고딕M"/>
                <a:ea typeface="TDTD고딕M"/>
              </a:rPr>
              <a:t> 참조 관계테이블</a:t>
            </a:r>
            <a:endParaRPr lang="ko-KR" sz="240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ko-KR" sz="2400" spc="-14">
              <a:latin typeface="TDTD고딕M"/>
              <a:ea typeface="TDTD고딕M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400" spc="-14">
                <a:latin typeface="TDTD고딕M"/>
                <a:ea typeface="TDTD고딕M"/>
                <a:cs typeface="Calibri"/>
              </a:rPr>
              <a:t>먼저 상위, 하위 카테고리 목록을 모두 보여주기 위해 하위 카테고리 필드를 따로 </a:t>
            </a:r>
            <a:r>
              <a:rPr lang="ko-KR" altLang="en-US" sz="2400" spc="-14" err="1">
                <a:latin typeface="TDTD고딕M"/>
                <a:ea typeface="TDTD고딕M"/>
                <a:cs typeface="Calibri"/>
              </a:rPr>
              <a:t>만듬</a:t>
            </a:r>
            <a:r>
              <a:rPr lang="ko-KR" altLang="en-US" sz="2400" spc="-14">
                <a:latin typeface="TDTD고딕M"/>
                <a:ea typeface="TDTD고딕M"/>
                <a:cs typeface="Calibri"/>
              </a:rPr>
              <a:t> </a:t>
            </a:r>
            <a:endParaRPr lang="ko-KR" sz="2400" spc="-14">
              <a:latin typeface="TDTD고딕M"/>
              <a:ea typeface="TDTD고딕M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ko-KR" altLang="en-US" sz="2000" spc="-14">
              <a:latin typeface="TDTD고딕M"/>
              <a:ea typeface="TDTD고딕M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ko-KR" altLang="en-US" sz="2000" spc="-14">
              <a:latin typeface="TDTD고딕M"/>
              <a:ea typeface="TDTD고딕M"/>
              <a:cs typeface="Calibri"/>
            </a:endParaRPr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482DCCF5-3C05-8E8D-FFC8-B75D5EF8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39" y="4179430"/>
            <a:ext cx="5960432" cy="5783939"/>
          </a:xfrm>
          <a:prstGeom prst="rect">
            <a:avLst/>
          </a:prstGeom>
        </p:spPr>
      </p:pic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8F6DE94-090B-B423-C06B-459A1188A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5" t="40937" r="44894" b="30312"/>
          <a:stretch/>
        </p:blipFill>
        <p:spPr>
          <a:xfrm>
            <a:off x="375726" y="889612"/>
            <a:ext cx="5972137" cy="2418202"/>
          </a:xfrm>
          <a:prstGeom prst="rect">
            <a:avLst/>
          </a:prstGeom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6E9912C-576E-E9EE-16BD-DE400B39A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83" t="40528" r="48590" b="33917"/>
          <a:stretch/>
        </p:blipFill>
        <p:spPr>
          <a:xfrm>
            <a:off x="6044012" y="1144471"/>
            <a:ext cx="4847073" cy="19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89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8B44C-C151-2776-A58E-F4F714AFD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1EA5D5F1-88D7-B339-07D2-7368F55C03F9}"/>
              </a:ext>
            </a:extLst>
          </p:cNvPr>
          <p:cNvSpPr/>
          <p:nvPr/>
        </p:nvSpPr>
        <p:spPr>
          <a:xfrm>
            <a:off x="-78031" y="5618"/>
            <a:ext cx="11178315" cy="10288258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1CB9290-9E66-3DD7-91EB-F03CE82D0BB5}"/>
              </a:ext>
            </a:extLst>
          </p:cNvPr>
          <p:cNvSpPr txBox="1"/>
          <p:nvPr/>
        </p:nvSpPr>
        <p:spPr>
          <a:xfrm>
            <a:off x="13994432" y="497133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r>
              <a:rPr lang="ko-KR" altLang="en-US" sz="6000" b="1">
                <a:solidFill>
                  <a:srgbClr val="000000"/>
                </a:solidFill>
                <a:ea typeface="TDTD고딕M"/>
                <a:cs typeface="Calibri"/>
              </a:rPr>
              <a:t> </a:t>
            </a:r>
            <a:endParaRPr lang="ko-KR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sz="3600">
                <a:solidFill>
                  <a:srgbClr val="000000"/>
                </a:solidFill>
                <a:ea typeface="TDTD고딕M"/>
                <a:cs typeface="Calibri"/>
              </a:rPr>
              <a:t>상위/하위 카테고리</a:t>
            </a:r>
            <a:endParaRPr lang="ko-KR" altLang="en-US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984D32F-502F-6ED2-926D-9BBB0A36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52" y="1366368"/>
            <a:ext cx="12563475" cy="3790950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E14D42-F836-9351-FE44-A34574663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74" y="5775370"/>
            <a:ext cx="6025434" cy="39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0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27AFF-AEC3-6767-9A5E-5901E4F1D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6C11190A-6628-388D-2EA7-783B8C199334}"/>
              </a:ext>
            </a:extLst>
          </p:cNvPr>
          <p:cNvSpPr/>
          <p:nvPr/>
        </p:nvSpPr>
        <p:spPr>
          <a:xfrm>
            <a:off x="-78031" y="5618"/>
            <a:ext cx="11178315" cy="10288258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3034EE6-9ADD-AFF4-03C5-E8B0F43C9FEB}"/>
              </a:ext>
            </a:extLst>
          </p:cNvPr>
          <p:cNvSpPr txBox="1"/>
          <p:nvPr/>
        </p:nvSpPr>
        <p:spPr>
          <a:xfrm>
            <a:off x="11432868" y="3154917"/>
            <a:ext cx="6677685" cy="2055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sz="2400" spc="-14">
                <a:solidFill>
                  <a:srgbClr val="000000"/>
                </a:solidFill>
                <a:latin typeface="TDTD고딕M"/>
                <a:ea typeface="TDTD고딕M"/>
              </a:rPr>
              <a:t>상위 카테고리에 따른 하위 카테고리 </a:t>
            </a:r>
            <a:endParaRPr lang="en-US" altLang="ko-KR" sz="2400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r>
              <a:rPr lang="ko-KR" sz="2400" spc="-14" err="1">
                <a:solidFill>
                  <a:srgbClr val="000000"/>
                </a:solidFill>
                <a:latin typeface="TDTD고딕M"/>
                <a:ea typeface="TDTD고딕M"/>
              </a:rPr>
              <a:t>option</a:t>
            </a:r>
            <a:r>
              <a:rPr lang="ko-KR" sz="2400" spc="-14">
                <a:solidFill>
                  <a:srgbClr val="000000"/>
                </a:solidFill>
                <a:latin typeface="TDTD고딕M"/>
                <a:ea typeface="TDTD고딕M"/>
              </a:rPr>
              <a:t> 보여주기</a:t>
            </a:r>
            <a:endParaRPr lang="en-US" altLang="ko-KR" sz="2400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r>
              <a:rPr lang="en-US" altLang="ko-KR" sz="2400" spc="-14">
                <a:solidFill>
                  <a:srgbClr val="000000"/>
                </a:solidFill>
                <a:latin typeface="TDTD고딕M"/>
                <a:ea typeface="Malgun Gothic"/>
              </a:rPr>
              <a:t>-&gt;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 한 번에 서버로 전송해야 해서 상위 카테고리 코드를 알 수 없으므로 비동기 처리 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2E4C390-357E-6C00-4DDD-FF628812EF96}"/>
              </a:ext>
            </a:extLst>
          </p:cNvPr>
          <p:cNvSpPr txBox="1"/>
          <p:nvPr/>
        </p:nvSpPr>
        <p:spPr>
          <a:xfrm>
            <a:off x="13994432" y="497133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r>
              <a:rPr lang="ko-KR" altLang="en-US" sz="6000" b="1">
                <a:solidFill>
                  <a:srgbClr val="000000"/>
                </a:solidFill>
                <a:ea typeface="TDTD고딕M"/>
                <a:cs typeface="Calibri"/>
              </a:rPr>
              <a:t> </a:t>
            </a:r>
            <a:endParaRPr lang="ko-KR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sz="3600">
                <a:solidFill>
                  <a:srgbClr val="000000"/>
                </a:solidFill>
                <a:ea typeface="TDTD고딕M"/>
                <a:cs typeface="Calibri"/>
              </a:rPr>
              <a:t>상위/하위 카테고리</a:t>
            </a:r>
            <a:endParaRPr lang="ko-KR" altLang="en-US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1D235E4-1D26-FA60-0E51-7B1384BB33DD}"/>
              </a:ext>
            </a:extLst>
          </p:cNvPr>
          <p:cNvSpPr txBox="1"/>
          <p:nvPr/>
        </p:nvSpPr>
        <p:spPr>
          <a:xfrm>
            <a:off x="11425307" y="6024091"/>
            <a:ext cx="6440596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200" spc="-14">
                <a:latin typeface="TDTD고딕M"/>
                <a:ea typeface="TDTD고딕M"/>
                <a:cs typeface="Calibri"/>
              </a:rPr>
              <a:t>각각 상위 카테고리와 하위 카테고리 </a:t>
            </a:r>
            <a:r>
              <a:rPr lang="ko-KR" altLang="en-US" sz="2200" spc="-14" err="1">
                <a:latin typeface="TDTD고딕M"/>
                <a:ea typeface="TDTD고딕M"/>
                <a:cs typeface="Calibri"/>
              </a:rPr>
              <a:t>droplist</a:t>
            </a:r>
            <a:r>
              <a:rPr lang="ko-KR" altLang="en-US" sz="2200" spc="-14">
                <a:latin typeface="TDTD고딕M"/>
                <a:ea typeface="TDTD고딕M"/>
                <a:cs typeface="Calibri"/>
              </a:rPr>
              <a:t> 노드를 얻음</a:t>
            </a:r>
          </a:p>
          <a:p>
            <a:endParaRPr lang="ko-KR" altLang="en-US" sz="2200" spc="-14">
              <a:latin typeface="TDTD고딕M"/>
              <a:ea typeface="TDTD고딕M"/>
              <a:cs typeface="Calibri"/>
            </a:endParaRPr>
          </a:p>
          <a:p>
            <a:r>
              <a:rPr lang="ko-KR" altLang="en-US" sz="2200" spc="-14">
                <a:latin typeface="TDTD고딕M"/>
                <a:ea typeface="TDTD고딕M"/>
                <a:cs typeface="Calibri"/>
              </a:rPr>
              <a:t>비동기 방식으로 category 테이블 컬럼을 조회</a:t>
            </a:r>
          </a:p>
          <a:p>
            <a:endParaRPr lang="ko-KR" altLang="en-US" sz="2200" spc="-14">
              <a:latin typeface="TDTD고딕M"/>
              <a:ea typeface="TDTD고딕M"/>
              <a:cs typeface="Calibri"/>
            </a:endParaRPr>
          </a:p>
          <a:p>
            <a:r>
              <a:rPr lang="ko-KR" altLang="en-US" sz="2200" spc="-14">
                <a:latin typeface="TDTD고딕M"/>
                <a:ea typeface="TDTD고딕M"/>
                <a:cs typeface="Calibri"/>
              </a:rPr>
              <a:t>조회한 데이터들을 순회하면서 상위 카테고리 </a:t>
            </a:r>
            <a:r>
              <a:rPr lang="ko-KR" altLang="en-US" sz="2200" spc="-14" err="1">
                <a:latin typeface="TDTD고딕M"/>
                <a:ea typeface="TDTD고딕M"/>
                <a:cs typeface="Calibri"/>
              </a:rPr>
              <a:t>option의</a:t>
            </a:r>
            <a:r>
              <a:rPr lang="ko-KR" altLang="en-US" sz="2200" spc="-14">
                <a:latin typeface="TDTD고딕M"/>
                <a:ea typeface="TDTD고딕M"/>
                <a:cs typeface="Calibri"/>
              </a:rPr>
              <a:t> </a:t>
            </a:r>
            <a:r>
              <a:rPr lang="ko-KR" altLang="en-US" sz="2200" spc="-14" err="1">
                <a:latin typeface="TDTD고딕M"/>
                <a:ea typeface="TDTD고딕M"/>
                <a:cs typeface="Calibri"/>
              </a:rPr>
              <a:t>value값을</a:t>
            </a:r>
            <a:r>
              <a:rPr lang="ko-KR" altLang="en-US" sz="2200" spc="-14">
                <a:latin typeface="TDTD고딕M"/>
                <a:ea typeface="TDTD고딕M"/>
                <a:cs typeface="Calibri"/>
              </a:rPr>
              <a:t> 비교하여</a:t>
            </a:r>
          </a:p>
          <a:p>
            <a:endParaRPr lang="ko-KR" altLang="en-US" sz="2200" spc="-14">
              <a:latin typeface="TDTD고딕M"/>
              <a:ea typeface="TDTD고딕M"/>
              <a:cs typeface="Calibri"/>
            </a:endParaRPr>
          </a:p>
          <a:p>
            <a:r>
              <a:rPr lang="ko-KR" altLang="en-US" sz="2200" spc="-14">
                <a:latin typeface="TDTD고딕M"/>
                <a:ea typeface="TDTD고딕M"/>
                <a:cs typeface="Calibri"/>
              </a:rPr>
              <a:t>상위 카테고리가 같을 때  해당하는 하위 카테고리의 태그와 값을 동적으로 추가하였습니다.</a:t>
            </a:r>
            <a:endParaRPr lang="ko-KR" sz="2200">
              <a:ea typeface="맑은 고딕"/>
              <a:cs typeface="Calibri"/>
            </a:endParaRPr>
          </a:p>
          <a:p>
            <a:endParaRPr lang="ko-KR" altLang="en-US" sz="2000" spc="-14">
              <a:latin typeface="TDTD고딕M"/>
              <a:ea typeface="TDTD고딕M"/>
              <a:cs typeface="Calibri"/>
            </a:endParaRPr>
          </a:p>
          <a:p>
            <a:endParaRPr lang="ko-KR" altLang="en-US" sz="2000" spc="-14">
              <a:latin typeface="TDTD고딕M"/>
              <a:ea typeface="TDTD고딕M"/>
              <a:cs typeface="Calibri"/>
            </a:endParaRPr>
          </a:p>
          <a:p>
            <a:endParaRPr lang="ko-KR" altLang="en-US" sz="2000" spc="-14">
              <a:latin typeface="TDTD고딕M"/>
              <a:ea typeface="TDTD고딕M"/>
              <a:cs typeface="Calibri"/>
            </a:endParaRPr>
          </a:p>
          <a:p>
            <a:endParaRPr lang="ko-KR" altLang="en-US" sz="2000" spc="-14">
              <a:latin typeface="TDTD고딕M"/>
              <a:ea typeface="TDTD고딕M"/>
              <a:cs typeface="Calibri"/>
            </a:endParaRPr>
          </a:p>
          <a:p>
            <a:endParaRPr lang="ko-KR" altLang="en-US" sz="2000" spc="-14">
              <a:latin typeface="TDTD고딕M"/>
              <a:ea typeface="TDTD고딕M"/>
              <a:cs typeface="Calibri"/>
            </a:endParaRPr>
          </a:p>
        </p:txBody>
      </p:sp>
      <p:pic>
        <p:nvPicPr>
          <p:cNvPr id="13" name="그림 1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FA30F15-A827-7685-367D-325B07F8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93" y="825791"/>
            <a:ext cx="8009049" cy="86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9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0F983-CAF2-5F84-1934-24BCD031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8B84B41-90F5-E1FA-BEC2-B506EA6F7D88}"/>
              </a:ext>
            </a:extLst>
          </p:cNvPr>
          <p:cNvSpPr txBox="1"/>
          <p:nvPr/>
        </p:nvSpPr>
        <p:spPr>
          <a:xfrm>
            <a:off x="11036799" y="3391103"/>
            <a:ext cx="7179912" cy="5210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아이템 등록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아이템 이름, 개수 입력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추가, 삭제 가능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ts val="4060"/>
              </a:lnSpc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선물 등록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등록한 아이템, 수량, 후원 금액 입력</a:t>
            </a: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>
              <a:lnSpc>
                <a:spcPts val="4060"/>
              </a:lnSpc>
            </a:pPr>
            <a:r>
              <a:rPr lang="ko-KR" altLang="en-US" sz="2200" spc="-14">
                <a:solidFill>
                  <a:srgbClr val="000000"/>
                </a:solidFill>
                <a:ea typeface="+mn-lt"/>
                <a:cs typeface="+mn-lt"/>
              </a:rPr>
              <a:t>아이템과 선물을 등록해서 저장하면 등록한 선물 구성이 아래에 카드 형태로 </a:t>
            </a:r>
            <a:r>
              <a:rPr lang="ko-KR" altLang="en-US" sz="2200" spc="-14" err="1">
                <a:solidFill>
                  <a:srgbClr val="000000"/>
                </a:solidFill>
                <a:ea typeface="+mn-lt"/>
                <a:cs typeface="+mn-lt"/>
              </a:rPr>
              <a:t>보여짐</a:t>
            </a:r>
            <a:endParaRPr lang="en-US" altLang="ko-KR" sz="2200" spc="-14" err="1">
              <a:ea typeface="Calibri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B069335-D372-CE17-6556-E2BEE0AE0B08}"/>
              </a:ext>
            </a:extLst>
          </p:cNvPr>
          <p:cNvSpPr txBox="1"/>
          <p:nvPr/>
        </p:nvSpPr>
        <p:spPr>
          <a:xfrm>
            <a:off x="13402974" y="631876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endParaRPr lang="ko-KR" altLang="en-US" sz="6000" b="1">
              <a:ea typeface="TDTD고딕M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선물 구성하기 - 프론트</a:t>
            </a:r>
            <a:endParaRPr lang="ko-KR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54B44F3-4099-784A-0FFC-A154AF309EB2}"/>
              </a:ext>
            </a:extLst>
          </p:cNvPr>
          <p:cNvSpPr/>
          <p:nvPr/>
        </p:nvSpPr>
        <p:spPr>
          <a:xfrm>
            <a:off x="-3476" y="813"/>
            <a:ext cx="10597455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00CE46E-4931-3689-BF35-F1C16E41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50" y="1191432"/>
            <a:ext cx="8053084" cy="80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770A-8DC4-59BF-A109-08C6445BD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78F107A-1B2E-F002-CE7F-E9A694747F9D}"/>
              </a:ext>
            </a:extLst>
          </p:cNvPr>
          <p:cNvSpPr txBox="1"/>
          <p:nvPr/>
        </p:nvSpPr>
        <p:spPr>
          <a:xfrm>
            <a:off x="11115087" y="3532021"/>
            <a:ext cx="7179912" cy="3107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800" b="1" spc="-14">
                <a:solidFill>
                  <a:srgbClr val="000000"/>
                </a:solidFill>
                <a:latin typeface="Malgun Gothic"/>
                <a:ea typeface="Malgun Gothic"/>
              </a:rPr>
              <a:t>아이템 등록</a:t>
            </a:r>
          </a:p>
          <a:p>
            <a:pPr>
              <a:lnSpc>
                <a:spcPts val="4060"/>
              </a:lnSpc>
            </a:pPr>
            <a:endParaRPr lang="ko-KR" altLang="en-US" sz="2400" b="1" spc="-14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아이템 이름, 개수 입력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추가, 삭제 가능</a:t>
            </a: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Calibri"/>
              <a:ea typeface="Malgun Gothic"/>
              <a:cs typeface="+mn-lt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latin typeface="TDTD고딕M"/>
              <a:ea typeface="TDTD고딕M"/>
              <a:cs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8A77D4E-95B7-381D-6ADF-615515C66347}"/>
              </a:ext>
            </a:extLst>
          </p:cNvPr>
          <p:cNvSpPr txBox="1"/>
          <p:nvPr/>
        </p:nvSpPr>
        <p:spPr>
          <a:xfrm>
            <a:off x="13402974" y="631876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endParaRPr lang="ko-KR" altLang="en-US" sz="6000" b="1">
              <a:ea typeface="TDTD고딕M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선물 구성하기 - 프론트</a:t>
            </a:r>
            <a:endParaRPr lang="ko-KR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B7CA973-F0A7-2465-9A2E-664146A6C05E}"/>
              </a:ext>
            </a:extLst>
          </p:cNvPr>
          <p:cNvSpPr/>
          <p:nvPr/>
        </p:nvSpPr>
        <p:spPr>
          <a:xfrm>
            <a:off x="-3476" y="813"/>
            <a:ext cx="10597455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4D78A4E-99A4-BE33-C747-0E11174A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06" y="278378"/>
            <a:ext cx="5549683" cy="4594573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47F05E8-706F-CE40-7BCF-00D475A3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514" y="5752185"/>
            <a:ext cx="5594437" cy="46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44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7DE17-DEF2-EB8B-07DF-DDB71E146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988278B-7AC1-DBEA-833C-559715C10EBF}"/>
              </a:ext>
            </a:extLst>
          </p:cNvPr>
          <p:cNvSpPr txBox="1"/>
          <p:nvPr/>
        </p:nvSpPr>
        <p:spPr>
          <a:xfrm>
            <a:off x="9815513" y="3250186"/>
            <a:ext cx="7179912" cy="781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800" b="1" spc="-14" err="1">
                <a:solidFill>
                  <a:srgbClr val="000000"/>
                </a:solidFill>
                <a:latin typeface="Malgun Gothic"/>
                <a:ea typeface="Malgun Gothic"/>
              </a:rPr>
              <a:t>Controller</a:t>
            </a:r>
            <a:endParaRPr lang="ko-KR" altLang="en-US" sz="2800" b="1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800" b="1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800" b="1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프론트에서 선물 이름, 아이템 이름, 아이템 개수, 선물 개수 데이터를 받는다.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List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&lt;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ItemDTO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&gt;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를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받지 못하는 문제 발생</a:t>
            </a:r>
          </a:p>
          <a:p>
            <a:pPr marL="800100" lvl="1" indent="-342900">
              <a:lnSpc>
                <a:spcPts val="4060"/>
              </a:lnSpc>
              <a:buFont typeface="Courier New"/>
              <a:buChar char="o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아이템 이름과 아이템 개수를 따로 받아서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controller에서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각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ItemDTO에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 이름과 개수를 세팅하고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List에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add</a:t>
            </a: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A3961E-9549-642F-79D5-5D910B486B95}"/>
              </a:ext>
            </a:extLst>
          </p:cNvPr>
          <p:cNvSpPr/>
          <p:nvPr/>
        </p:nvSpPr>
        <p:spPr>
          <a:xfrm>
            <a:off x="-3476" y="813"/>
            <a:ext cx="9156962" cy="1029205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C5DE0-72BE-9CDB-226A-8D34639EDDBC}"/>
              </a:ext>
            </a:extLst>
          </p:cNvPr>
          <p:cNvSpPr txBox="1"/>
          <p:nvPr/>
        </p:nvSpPr>
        <p:spPr>
          <a:xfrm>
            <a:off x="13402974" y="631876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endParaRPr lang="ko-KR" altLang="en-US" sz="6000" b="1">
              <a:ea typeface="TDTD고딕M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선물 구성하기 - </a:t>
            </a:r>
            <a:r>
              <a:rPr lang="ko-KR" altLang="en-US" sz="3600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 </a:t>
            </a:r>
            <a:endParaRPr lang="ko-KR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3240911-4D85-DD2F-8F3E-32E2733B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62" y="2234330"/>
            <a:ext cx="7857733" cy="63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33295D-735F-9F52-65C9-5C0EC734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A3D517-D1E2-0C09-151F-A4AC2CF88897}"/>
              </a:ext>
            </a:extLst>
          </p:cNvPr>
          <p:cNvSpPr txBox="1"/>
          <p:nvPr/>
        </p:nvSpPr>
        <p:spPr>
          <a:xfrm>
            <a:off x="753582" y="848356"/>
            <a:ext cx="80931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개발 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CBCE0E-5861-CE60-C604-6B046B9975FF}"/>
              </a:ext>
            </a:extLst>
          </p:cNvPr>
          <p:cNvSpPr/>
          <p:nvPr/>
        </p:nvSpPr>
        <p:spPr>
          <a:xfrm>
            <a:off x="-1" y="1864528"/>
            <a:ext cx="18287999" cy="8417862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Spring Boot] 스프링과 스프링 부트">
            <a:extLst>
              <a:ext uri="{FF2B5EF4-FFF2-40B4-BE49-F238E27FC236}">
                <a16:creationId xmlns:a16="http://schemas.microsoft.com/office/drawing/2014/main" id="{28E1E1AF-0A39-D025-8850-BC4C69B8E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7" r="16286" b="-855"/>
          <a:stretch/>
        </p:blipFill>
        <p:spPr>
          <a:xfrm>
            <a:off x="737317" y="3171990"/>
            <a:ext cx="4565350" cy="2220601"/>
          </a:xfrm>
          <a:prstGeom prst="rect">
            <a:avLst/>
          </a:prstGeom>
        </p:spPr>
      </p:pic>
      <p:pic>
        <p:nvPicPr>
          <p:cNvPr id="5" name="그림 4" descr="MySQL 리뷰">
            <a:extLst>
              <a:ext uri="{FF2B5EF4-FFF2-40B4-BE49-F238E27FC236}">
                <a16:creationId xmlns:a16="http://schemas.microsoft.com/office/drawing/2014/main" id="{C214DC70-C7D6-6C47-3CD8-CCBDC6C7D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612" y="2983069"/>
            <a:ext cx="2566116" cy="2598313"/>
          </a:xfrm>
          <a:prstGeom prst="rect">
            <a:avLst/>
          </a:prstGeom>
        </p:spPr>
      </p:pic>
      <p:pic>
        <p:nvPicPr>
          <p:cNvPr id="6" name="그림 5" descr="MyBatis란? - 공식문서">
            <a:extLst>
              <a:ext uri="{FF2B5EF4-FFF2-40B4-BE49-F238E27FC236}">
                <a16:creationId xmlns:a16="http://schemas.microsoft.com/office/drawing/2014/main" id="{21A89E89-E786-67F1-2028-811BB5A94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132" y="6191518"/>
            <a:ext cx="3322749" cy="2492061"/>
          </a:xfrm>
          <a:prstGeom prst="rect">
            <a:avLst/>
          </a:prstGeom>
        </p:spPr>
      </p:pic>
      <p:pic>
        <p:nvPicPr>
          <p:cNvPr id="8" name="그림 7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0D4BB55C-9F09-35E2-AC88-7B17E4A8B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344" y="5993505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2CAF60-A8D2-7761-AF30-6D5A6AD76322}"/>
              </a:ext>
            </a:extLst>
          </p:cNvPr>
          <p:cNvSpPr txBox="1"/>
          <p:nvPr/>
        </p:nvSpPr>
        <p:spPr>
          <a:xfrm>
            <a:off x="10960088" y="848356"/>
            <a:ext cx="80931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형상 관리</a:t>
            </a:r>
            <a:endParaRPr lang="ko-KR"/>
          </a:p>
        </p:txBody>
      </p:sp>
      <p:pic>
        <p:nvPicPr>
          <p:cNvPr id="11" name="그림 10" descr="Github]깃허브 기본 개념">
            <a:extLst>
              <a:ext uri="{FF2B5EF4-FFF2-40B4-BE49-F238E27FC236}">
                <a16:creationId xmlns:a16="http://schemas.microsoft.com/office/drawing/2014/main" id="{3C5237F0-73FB-042C-E235-F81CD3ACEE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72" r="15094" b="-481"/>
          <a:stretch/>
        </p:blipFill>
        <p:spPr>
          <a:xfrm>
            <a:off x="11256001" y="3903036"/>
            <a:ext cx="4111969" cy="33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14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92F5F-FACF-DE79-6603-27D5A1F7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755EF68-8F07-6CAE-4A8D-59357E2EA095}"/>
              </a:ext>
            </a:extLst>
          </p:cNvPr>
          <p:cNvSpPr txBox="1"/>
          <p:nvPr/>
        </p:nvSpPr>
        <p:spPr>
          <a:xfrm>
            <a:off x="9815513" y="3250186"/>
            <a:ext cx="7179912" cy="7291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800" b="1" spc="-14" err="1">
                <a:solidFill>
                  <a:srgbClr val="000000"/>
                </a:solidFill>
                <a:latin typeface="Malgun Gothic"/>
                <a:ea typeface="Malgun Gothic"/>
              </a:rPr>
              <a:t>Controller</a:t>
            </a:r>
            <a:endParaRPr lang="ko-KR" altLang="en-US" sz="2800" b="1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800" b="1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800100" lvl="1" indent="-342900">
              <a:lnSpc>
                <a:spcPts val="4060"/>
              </a:lnSpc>
              <a:buFont typeface="Courier New"/>
              <a:buChar char="o"/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선물 수량을 라디오 버튼에 따라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제한없음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or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개수 로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받아야하기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때문에</a:t>
            </a: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라디오 버튼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value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값을 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goodsCount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 변수로 받아와서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GoodsCount값이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 '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nolimit'이면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 수량에 -1 세팅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GoodsCount값이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 '</a:t>
            </a:r>
            <a:r>
              <a:rPr lang="ko-KR" altLang="en-US" sz="2200" spc="-14" err="1">
                <a:solidFill>
                  <a:srgbClr val="000000"/>
                </a:solidFill>
                <a:latin typeface="Malgun Gothic"/>
                <a:ea typeface="Malgun Gothic"/>
              </a:rPr>
              <a:t>limit'이면</a:t>
            </a:r>
            <a:r>
              <a:rPr lang="ko-KR" altLang="en-US" sz="2200" spc="-14">
                <a:solidFill>
                  <a:srgbClr val="000000"/>
                </a:solidFill>
                <a:latin typeface="Malgun Gothic"/>
                <a:ea typeface="Malgun Gothic"/>
              </a:rPr>
              <a:t> 받아온 개수 세팅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C8DE483-6809-8EEE-49A6-97107147D8EC}"/>
              </a:ext>
            </a:extLst>
          </p:cNvPr>
          <p:cNvSpPr/>
          <p:nvPr/>
        </p:nvSpPr>
        <p:spPr>
          <a:xfrm>
            <a:off x="-3476" y="813"/>
            <a:ext cx="9156962" cy="1029205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43E14-DE69-A778-AD62-D903E69F7D31}"/>
              </a:ext>
            </a:extLst>
          </p:cNvPr>
          <p:cNvSpPr txBox="1"/>
          <p:nvPr/>
        </p:nvSpPr>
        <p:spPr>
          <a:xfrm>
            <a:off x="13402974" y="631876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endParaRPr lang="ko-KR" altLang="en-US" sz="6000" b="1">
              <a:ea typeface="TDTD고딕M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선물 구성하기 - </a:t>
            </a:r>
            <a:r>
              <a:rPr lang="ko-KR" altLang="en-US" sz="3600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 </a:t>
            </a:r>
            <a:endParaRPr lang="ko-KR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345930B-DFDC-0967-CB40-FF0C7D53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62" y="2844973"/>
            <a:ext cx="7857733" cy="6335038"/>
          </a:xfrm>
          <a:prstGeom prst="rect">
            <a:avLst/>
          </a:prstGeom>
        </p:spPr>
      </p:pic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17FFAA1-E3B1-E8EE-53F1-CA9450B43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73" y="831285"/>
            <a:ext cx="3886200" cy="1390650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32E79D6-344E-B7E7-012A-377E103B0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673" y="981010"/>
            <a:ext cx="39528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31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CBD3-C46B-12DD-1BC1-6C865AFEC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6190DA2-7231-AA3E-91DC-BF0915291724}"/>
              </a:ext>
            </a:extLst>
          </p:cNvPr>
          <p:cNvSpPr/>
          <p:nvPr/>
        </p:nvSpPr>
        <p:spPr>
          <a:xfrm>
            <a:off x="-3476" y="813"/>
            <a:ext cx="10096414" cy="1029205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D07AB-E492-9746-AFFE-25531A34EC33}"/>
              </a:ext>
            </a:extLst>
          </p:cNvPr>
          <p:cNvSpPr txBox="1"/>
          <p:nvPr/>
        </p:nvSpPr>
        <p:spPr>
          <a:xfrm>
            <a:off x="13402974" y="631876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</a:t>
            </a:r>
            <a:endParaRPr lang="ko-KR" altLang="en-US" sz="6000" b="1">
              <a:ea typeface="TDTD고딕M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선물 구성하기 - </a:t>
            </a:r>
            <a:r>
              <a:rPr lang="ko-KR" altLang="en-US" sz="3600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r>
              <a:rPr lang="ko-KR" altLang="en-US" sz="3600">
                <a:solidFill>
                  <a:srgbClr val="000000"/>
                </a:solidFill>
                <a:ea typeface="TDTD고딕M"/>
                <a:cs typeface="Calibri"/>
              </a:rPr>
              <a:t> </a:t>
            </a:r>
            <a:endParaRPr lang="ko-KR" sz="3600">
              <a:solidFill>
                <a:srgbClr val="000000"/>
              </a:solidFill>
              <a:ea typeface="TDTD고딕M"/>
              <a:cs typeface="Calibri"/>
            </a:endParaRP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3C8F7F3-73AA-9079-6958-A6FE1A8C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1" y="4303670"/>
            <a:ext cx="8527223" cy="5687989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6283AC6F-0ACB-11A7-E3B3-8585E1C9DAC4}"/>
              </a:ext>
            </a:extLst>
          </p:cNvPr>
          <p:cNvSpPr txBox="1"/>
          <p:nvPr/>
        </p:nvSpPr>
        <p:spPr>
          <a:xfrm>
            <a:off x="10817595" y="3187556"/>
            <a:ext cx="7179912" cy="7291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800" b="1" spc="-14">
                <a:solidFill>
                  <a:srgbClr val="000000"/>
                </a:solidFill>
                <a:latin typeface="Malgun Gothic"/>
                <a:ea typeface="Malgun Gothic"/>
              </a:rPr>
              <a:t>Service </a:t>
            </a:r>
          </a:p>
          <a:p>
            <a:pPr>
              <a:lnSpc>
                <a:spcPts val="4060"/>
              </a:lnSpc>
            </a:pPr>
            <a:endParaRPr lang="ko-KR" altLang="en-US" sz="2800" b="1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 err="1">
                <a:latin typeface="Malgun Gothic"/>
                <a:ea typeface="Malgun Gothic"/>
              </a:rPr>
              <a:t>Goods와</a:t>
            </a:r>
            <a:r>
              <a:rPr lang="ko-KR" altLang="en-US" sz="2200" spc="-14">
                <a:latin typeface="Malgun Gothic"/>
                <a:ea typeface="Malgun Gothic"/>
              </a:rPr>
              <a:t> </a:t>
            </a:r>
            <a:r>
              <a:rPr lang="ko-KR" altLang="en-US" sz="2200" spc="-14" err="1">
                <a:latin typeface="Malgun Gothic"/>
                <a:ea typeface="Malgun Gothic"/>
              </a:rPr>
              <a:t>Item</a:t>
            </a:r>
            <a:r>
              <a:rPr lang="ko-KR" altLang="en-US" sz="2200" spc="-14">
                <a:latin typeface="Malgun Gothic"/>
                <a:ea typeface="Malgun Gothic"/>
              </a:rPr>
              <a:t> 테이블 키를 모두 참조하고 있는 테이블에 아이템 개수(</a:t>
            </a:r>
            <a:r>
              <a:rPr lang="ko-KR" altLang="en-US" sz="2200" spc="-14" err="1">
                <a:latin typeface="Malgun Gothic"/>
                <a:ea typeface="Malgun Gothic"/>
              </a:rPr>
              <a:t>item_quantity</a:t>
            </a:r>
            <a:r>
              <a:rPr lang="ko-KR" altLang="en-US" sz="2200" spc="-14">
                <a:latin typeface="Malgun Gothic"/>
                <a:ea typeface="Malgun Gothic"/>
              </a:rPr>
              <a:t>)</a:t>
            </a:r>
            <a:r>
              <a:rPr lang="ko-KR" altLang="en-US" sz="2200" spc="-14" err="1">
                <a:latin typeface="Malgun Gothic"/>
                <a:ea typeface="Malgun Gothic"/>
              </a:rPr>
              <a:t>를</a:t>
            </a:r>
            <a:r>
              <a:rPr lang="ko-KR" altLang="en-US" sz="2200" spc="-14">
                <a:latin typeface="Malgun Gothic"/>
                <a:ea typeface="Malgun Gothic"/>
              </a:rPr>
              <a:t> 추가해야 해서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 sz="2200" spc="-14"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200" spc="-14" err="1">
                <a:latin typeface="Malgun Gothic"/>
                <a:ea typeface="Malgun Gothic"/>
              </a:rPr>
              <a:t>List</a:t>
            </a:r>
            <a:r>
              <a:rPr lang="ko-KR" altLang="en-US" sz="2200" spc="-14">
                <a:latin typeface="Malgun Gothic"/>
                <a:ea typeface="Malgun Gothic"/>
              </a:rPr>
              <a:t>&lt;</a:t>
            </a:r>
            <a:r>
              <a:rPr lang="ko-KR" altLang="en-US" sz="2200" spc="-14" err="1">
                <a:latin typeface="Malgun Gothic"/>
                <a:ea typeface="Malgun Gothic"/>
              </a:rPr>
              <a:t>ItemDTO</a:t>
            </a:r>
            <a:r>
              <a:rPr lang="ko-KR" altLang="en-US" sz="2200" spc="-14">
                <a:latin typeface="Malgun Gothic"/>
                <a:ea typeface="Malgun Gothic"/>
              </a:rPr>
              <a:t>&gt;에서 </a:t>
            </a:r>
            <a:r>
              <a:rPr lang="ko-KR" altLang="en-US" sz="2200" spc="-14" err="1">
                <a:latin typeface="Malgun Gothic"/>
                <a:ea typeface="Malgun Gothic"/>
              </a:rPr>
              <a:t>아이템Code와</a:t>
            </a:r>
            <a:r>
              <a:rPr lang="ko-KR" altLang="en-US" sz="2200" spc="-14">
                <a:latin typeface="Malgun Gothic"/>
                <a:ea typeface="Malgun Gothic"/>
              </a:rPr>
              <a:t> </a:t>
            </a:r>
            <a:r>
              <a:rPr lang="ko-KR" altLang="en-US" sz="2200" spc="-14" err="1">
                <a:latin typeface="Malgun Gothic"/>
                <a:ea typeface="Malgun Gothic"/>
              </a:rPr>
              <a:t>선물Code</a:t>
            </a:r>
            <a:r>
              <a:rPr lang="ko-KR" altLang="en-US" sz="2200" spc="-14">
                <a:latin typeface="Malgun Gothic"/>
                <a:ea typeface="Malgun Gothic"/>
              </a:rPr>
              <a:t>, 아이템 수량을 가져와서 </a:t>
            </a:r>
            <a:r>
              <a:rPr lang="ko-KR" altLang="en-US" sz="2200" spc="-14" err="1">
                <a:latin typeface="Malgun Gothic"/>
                <a:ea typeface="Malgun Gothic"/>
              </a:rPr>
              <a:t>item을</a:t>
            </a:r>
            <a:r>
              <a:rPr lang="ko-KR" altLang="en-US" sz="2200" spc="-14">
                <a:latin typeface="Malgun Gothic"/>
                <a:ea typeface="Malgun Gothic"/>
              </a:rPr>
              <a:t> </a:t>
            </a:r>
            <a:r>
              <a:rPr lang="ko-KR" altLang="en-US" sz="2200" spc="-14" err="1">
                <a:latin typeface="Malgun Gothic"/>
                <a:ea typeface="Malgun Gothic"/>
              </a:rPr>
              <a:t>insert하는</a:t>
            </a:r>
            <a:r>
              <a:rPr lang="ko-KR" altLang="en-US" sz="2200" spc="-14">
                <a:latin typeface="Malgun Gothic"/>
                <a:ea typeface="Malgun Gothic"/>
              </a:rPr>
              <a:t> 쿼리 메소드에 인자로 전달</a:t>
            </a:r>
            <a:endParaRPr lang="ko-KR">
              <a:ea typeface="맑은 고딕"/>
              <a:cs typeface="Calibri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endParaRPr lang="ko-KR" altLang="en-US" sz="2200" spc="-14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64E6BAB-44E9-F697-4F30-34786F80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88" y="634261"/>
            <a:ext cx="5041726" cy="30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12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27AFF-AEC3-6767-9A5E-5901E4F1D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7564BFE-6233-135F-6863-8E3665980B45}"/>
              </a:ext>
            </a:extLst>
          </p:cNvPr>
          <p:cNvSpPr txBox="1"/>
          <p:nvPr/>
        </p:nvSpPr>
        <p:spPr>
          <a:xfrm>
            <a:off x="11498225" y="3113830"/>
            <a:ext cx="7566277" cy="4158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주요 코드 내용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-개인 혹은 개인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사업자냐에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따라 입력 받는 값이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달라지기 때문에 개인 버튼을 클릭했을 때와 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개인 사업자 버튼을 클릭했을 때 보여지는 부분이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다를 수 있도록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onclick에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 함수를 지정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-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insert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시 저장되는 값도 다르기 때문에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onclick에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 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함수를 지정하여 서로 다른 값을 넘겨줌으로써 </a:t>
            </a:r>
          </a:p>
          <a:p>
            <a:pPr>
              <a:lnSpc>
                <a:spcPts val="4060"/>
              </a:lnSpc>
            </a:pP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개인과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개인사업자를 구분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38C3FA7-D8A8-D0F6-E71D-1BA2F8E1CA19}"/>
              </a:ext>
            </a:extLst>
          </p:cNvPr>
          <p:cNvSpPr txBox="1"/>
          <p:nvPr/>
        </p:nvSpPr>
        <p:spPr>
          <a:xfrm>
            <a:off x="12813229" y="240518"/>
            <a:ext cx="5480101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6000" b="1">
                <a:solidFill>
                  <a:srgbClr val="000000"/>
                </a:solidFill>
                <a:ea typeface="TDTD고딕M"/>
                <a:cs typeface="Calibri"/>
              </a:rPr>
              <a:t>주요 코드 설명</a:t>
            </a:r>
            <a:endParaRPr lang="ko-KR" b="1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 b="1">
                <a:solidFill>
                  <a:srgbClr val="000000"/>
                </a:solidFill>
                <a:ea typeface="TDTD고딕M"/>
                <a:cs typeface="Calibri"/>
              </a:rPr>
              <a:t>프론트-  창작자 정보</a:t>
            </a:r>
            <a:endParaRPr lang="ko-KR" b="1">
              <a:ea typeface="맑은 고딕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C11190A-6628-388D-2EA7-783B8C199334}"/>
              </a:ext>
            </a:extLst>
          </p:cNvPr>
          <p:cNvSpPr/>
          <p:nvPr/>
        </p:nvSpPr>
        <p:spPr>
          <a:xfrm>
            <a:off x="-78031" y="5618"/>
            <a:ext cx="11178315" cy="10465342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69A7DA2-4C20-C3A2-6437-7E703241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" y="1347778"/>
            <a:ext cx="11111846" cy="4310130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EA67B4B-31D3-9523-E816-33CEF71E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776913"/>
            <a:ext cx="7124700" cy="4371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84835CF-5B03-3152-07B3-2F60C8CAFC24}"/>
                  </a:ext>
                </a:extLst>
              </p14:cNvPr>
              <p14:cNvContentPartPr/>
              <p14:nvPr/>
            </p14:nvContentPartPr>
            <p14:xfrm>
              <a:off x="3562773" y="7347672"/>
              <a:ext cx="1450079" cy="824777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84835CF-5B03-3152-07B3-2F60C8CAFC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4777" y="7329679"/>
                <a:ext cx="1485710" cy="860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82656BC-4BE5-833D-4026-CD36FF50549A}"/>
                  </a:ext>
                </a:extLst>
              </p14:cNvPr>
              <p14:cNvContentPartPr/>
              <p14:nvPr/>
            </p14:nvContentPartPr>
            <p14:xfrm>
              <a:off x="2636067" y="7306457"/>
              <a:ext cx="931045" cy="284968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82656BC-4BE5-833D-4026-CD36FF5054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8072" y="7288489"/>
                <a:ext cx="966674" cy="320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1031552-4EBB-CA0F-84DF-12D198FE16EE}"/>
                  </a:ext>
                </a:extLst>
              </p14:cNvPr>
              <p14:cNvContentPartPr/>
              <p14:nvPr/>
            </p14:nvContentPartPr>
            <p14:xfrm>
              <a:off x="1927494" y="7085698"/>
              <a:ext cx="269792" cy="239677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1031552-4EBB-CA0F-84DF-12D198FE16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9508" y="7067731"/>
                <a:ext cx="305405" cy="275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682E8AE-76E2-E45C-42FA-B1B4C32A0120}"/>
                  </a:ext>
                </a:extLst>
              </p14:cNvPr>
              <p14:cNvContentPartPr/>
              <p14:nvPr/>
            </p14:nvContentPartPr>
            <p14:xfrm>
              <a:off x="6621405" y="7428158"/>
              <a:ext cx="1585276" cy="76321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682E8AE-76E2-E45C-42FA-B1B4C32A01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03411" y="7410166"/>
                <a:ext cx="1620904" cy="798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4621945-791A-24DD-7D73-F3619168663D}"/>
                  </a:ext>
                </a:extLst>
              </p14:cNvPr>
              <p14:cNvContentPartPr/>
              <p14:nvPr/>
            </p14:nvContentPartPr>
            <p14:xfrm>
              <a:off x="8129587" y="7177660"/>
              <a:ext cx="464820" cy="251839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4621945-791A-24DD-7D73-F361916866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11599" y="7159671"/>
                <a:ext cx="500437" cy="287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436AB2D-2382-8961-BE3F-0BD0FD7112A4}"/>
                  </a:ext>
                </a:extLst>
              </p14:cNvPr>
              <p14:cNvContentPartPr/>
              <p14:nvPr/>
            </p14:nvContentPartPr>
            <p14:xfrm>
              <a:off x="8020202" y="7381875"/>
              <a:ext cx="118910" cy="133124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436AB2D-2382-8961-BE3F-0BD0FD7112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02294" y="7363934"/>
                <a:ext cx="154368" cy="168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885AFCB-2215-8B2F-E73A-89C01F384C39}"/>
                  </a:ext>
                </a:extLst>
              </p14:cNvPr>
              <p14:cNvContentPartPr/>
              <p14:nvPr/>
            </p14:nvContentPartPr>
            <p14:xfrm>
              <a:off x="9015412" y="6886575"/>
              <a:ext cx="36590" cy="402392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885AFCB-2215-8B2F-E73A-89C01F384C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97650" y="6868595"/>
                <a:ext cx="71759" cy="4379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0988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1BB1F-F04F-3E55-A314-A93338798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28A6B4E-E138-901A-90E9-33CDA5DEFBA9}"/>
              </a:ext>
            </a:extLst>
          </p:cNvPr>
          <p:cNvSpPr txBox="1"/>
          <p:nvPr/>
        </p:nvSpPr>
        <p:spPr>
          <a:xfrm>
            <a:off x="11286122" y="4174345"/>
            <a:ext cx="7566277" cy="1529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주요 코드 내용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-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model에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저장해놓은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 프로젝트의 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상태값에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따라서 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프로젝트의 내용을 조회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FCE878A-17F0-1D0E-2F4D-0A803FE8F837}"/>
              </a:ext>
            </a:extLst>
          </p:cNvPr>
          <p:cNvSpPr txBox="1"/>
          <p:nvPr/>
        </p:nvSpPr>
        <p:spPr>
          <a:xfrm>
            <a:off x="12412590" y="240518"/>
            <a:ext cx="5880740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6000" b="1">
                <a:solidFill>
                  <a:srgbClr val="000000"/>
                </a:solidFill>
                <a:ea typeface="TDTD고딕M"/>
                <a:cs typeface="Calibri"/>
              </a:rPr>
              <a:t>주요 코드 설명</a:t>
            </a:r>
            <a:endParaRPr lang="ko-KR" b="1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 b="1">
                <a:solidFill>
                  <a:srgbClr val="000000"/>
                </a:solidFill>
                <a:ea typeface="TDTD고딕M"/>
                <a:cs typeface="Calibri"/>
              </a:rPr>
              <a:t>프론트- 프로젝트 목록 조회 </a:t>
            </a:r>
            <a:endParaRPr lang="ko-KR" b="1">
              <a:ea typeface="맑은 고딕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087E232-091A-EFE3-1273-B639DADE41EB}"/>
              </a:ext>
            </a:extLst>
          </p:cNvPr>
          <p:cNvSpPr/>
          <p:nvPr/>
        </p:nvSpPr>
        <p:spPr>
          <a:xfrm>
            <a:off x="-78031" y="5618"/>
            <a:ext cx="11178315" cy="10280445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55D223B-2D25-4860-2C3A-351E0425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5" y="1034150"/>
            <a:ext cx="10020300" cy="5695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A57C2F6-44AE-37E7-47A1-309C82D5880B}"/>
                  </a:ext>
                </a:extLst>
              </p14:cNvPr>
              <p14:cNvContentPartPr/>
              <p14:nvPr/>
            </p14:nvContentPartPr>
            <p14:xfrm>
              <a:off x="13715999" y="4991100"/>
              <a:ext cx="14287" cy="14287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A57C2F6-44AE-37E7-47A1-309C82D588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01649" y="4276750"/>
                <a:ext cx="1428700" cy="142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E3155AB-D4C1-9BA2-1313-EDDE9BCFE463}"/>
                  </a:ext>
                </a:extLst>
              </p14:cNvPr>
              <p14:cNvContentPartPr/>
              <p14:nvPr/>
            </p14:nvContentPartPr>
            <p14:xfrm>
              <a:off x="14506575" y="5010150"/>
              <a:ext cx="14287" cy="14287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E3155AB-D4C1-9BA2-1313-EDDE9BCFE4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92225" y="4295800"/>
                <a:ext cx="1428700" cy="142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049071C-EBB4-093C-B51D-2AA9F5604478}"/>
                  </a:ext>
                </a:extLst>
              </p14:cNvPr>
              <p14:cNvContentPartPr/>
              <p14:nvPr/>
            </p14:nvContentPartPr>
            <p14:xfrm>
              <a:off x="14506575" y="5010150"/>
              <a:ext cx="14287" cy="14287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049071C-EBB4-093C-B51D-2AA9F56044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92225" y="4295800"/>
                <a:ext cx="1428700" cy="142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09D22A8-5F1B-DB7E-20DA-7B0301653C50}"/>
                  </a:ext>
                </a:extLst>
              </p14:cNvPr>
              <p14:cNvContentPartPr/>
              <p14:nvPr/>
            </p14:nvContentPartPr>
            <p14:xfrm>
              <a:off x="15268575" y="7391400"/>
              <a:ext cx="14287" cy="14287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09D22A8-5F1B-DB7E-20DA-7B0301653C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54225" y="6677050"/>
                <a:ext cx="1428700" cy="14287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1FA0740-A5D7-C7B4-2320-1F646ACDFC19}"/>
              </a:ext>
            </a:extLst>
          </p:cNvPr>
          <p:cNvSpPr txBox="1"/>
          <p:nvPr/>
        </p:nvSpPr>
        <p:spPr>
          <a:xfrm>
            <a:off x="13258800" y="49434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0C807CB-A94A-503C-88A9-E1C88A83323C}"/>
                  </a:ext>
                </a:extLst>
              </p14:cNvPr>
              <p14:cNvContentPartPr/>
              <p14:nvPr/>
            </p14:nvContentPartPr>
            <p14:xfrm>
              <a:off x="12953924" y="4629149"/>
              <a:ext cx="14287" cy="14287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0C807CB-A94A-503C-88A9-E1C88A8332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28411" y="3914799"/>
                <a:ext cx="64802" cy="142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FDF2F40-DD1A-A7E3-1461-56E52DE290D4}"/>
                  </a:ext>
                </a:extLst>
              </p14:cNvPr>
              <p14:cNvContentPartPr/>
              <p14:nvPr/>
            </p14:nvContentPartPr>
            <p14:xfrm>
              <a:off x="15487649" y="4933950"/>
              <a:ext cx="14287" cy="14287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FDF2F40-DD1A-A7E3-1461-56E52DE290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73299" y="4219600"/>
                <a:ext cx="1428700" cy="142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0F60A85-9DF6-7354-7F43-2DB00BFE2D21}"/>
                  </a:ext>
                </a:extLst>
              </p14:cNvPr>
              <p14:cNvContentPartPr/>
              <p14:nvPr/>
            </p14:nvContentPartPr>
            <p14:xfrm>
              <a:off x="15563850" y="4953000"/>
              <a:ext cx="14287" cy="14287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0F60A85-9DF6-7354-7F43-2DB00BFE2D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49500" y="4238650"/>
                <a:ext cx="1428700" cy="14287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그림 1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9EA0A001-5043-9D55-6715-D51171C233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38" y="7224713"/>
            <a:ext cx="106394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4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9A1E9-04F6-F31B-F8AE-14BA30105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C15DF7B-FD96-B872-A1E1-70DEFCF57F66}"/>
              </a:ext>
            </a:extLst>
          </p:cNvPr>
          <p:cNvSpPr txBox="1"/>
          <p:nvPr/>
        </p:nvSpPr>
        <p:spPr>
          <a:xfrm>
            <a:off x="11427120" y="2577331"/>
            <a:ext cx="6880477" cy="6787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 err="1">
                <a:latin typeface="TDTD고딕M"/>
                <a:ea typeface="TDTD고딕M"/>
              </a:rPr>
              <a:t>Thymeleaf의</a:t>
            </a:r>
            <a:r>
              <a:rPr lang="ko-KR" altLang="en-US" sz="2400" spc="-14">
                <a:latin typeface="TDTD고딕M"/>
                <a:ea typeface="TDTD고딕M"/>
              </a:rPr>
              <a:t> 네임스페이스를 선언 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latin typeface="TDTD고딕M"/>
                <a:ea typeface="TDTD고딕M"/>
              </a:rPr>
              <a:t>헤더 </a:t>
            </a:r>
            <a:r>
              <a:rPr lang="ko-KR" altLang="en-US" sz="2400" spc="-14" err="1">
                <a:latin typeface="TDTD고딕M"/>
                <a:ea typeface="TDTD고딕M"/>
              </a:rPr>
              <a:t>플래그먼트를</a:t>
            </a:r>
            <a:r>
              <a:rPr lang="ko-KR" altLang="en-US" sz="2400" spc="-14">
                <a:latin typeface="TDTD고딕M"/>
                <a:ea typeface="TDTD고딕M"/>
              </a:rPr>
              <a:t> 사용해서 템플릿을 조각화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400" spc="-14">
                <a:latin typeface="TDTD고딕M"/>
                <a:ea typeface="TDTD고딕M"/>
              </a:rPr>
              <a:t>유지보수 용이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r>
              <a:rPr lang="ko-KR" altLang="en-US" sz="2400" spc="-14">
                <a:latin typeface="TDTD고딕M"/>
                <a:ea typeface="TDTD고딕M"/>
              </a:rPr>
              <a:t>재사용성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/>
          </a:p>
          <a:p>
            <a:pPr marL="342900" indent="-342900">
              <a:lnSpc>
                <a:spcPts val="4060"/>
              </a:lnSpc>
              <a:buFont typeface="Calibri,Sans-Serif"/>
              <a:buChar char="-"/>
            </a:pPr>
            <a:r>
              <a:rPr lang="ko-KR" altLang="en-US" sz="2400" err="1">
                <a:latin typeface="Calibri"/>
                <a:ea typeface="맑은 고딕"/>
                <a:cs typeface="Calibri"/>
              </a:rPr>
              <a:t>Css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javascript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 링크를 함께 넣고 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header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body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footer와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 같이 순서에 맞게  </a:t>
            </a:r>
            <a:r>
              <a:rPr lang="ko-KR" sz="2400" err="1">
                <a:latin typeface="Calibri"/>
                <a:ea typeface="맑은 고딕"/>
                <a:cs typeface="Calibri"/>
              </a:rPr>
              <a:t>Th:replace</a:t>
            </a:r>
            <a:r>
              <a:rPr lang="ko-KR" sz="2400">
                <a:latin typeface="Calibri"/>
                <a:ea typeface="맑은 고딕"/>
                <a:cs typeface="Calibri"/>
              </a:rPr>
              <a:t> 속성을 사용하여 맞는 위치에 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삽입 </a:t>
            </a:r>
          </a:p>
          <a:p>
            <a:pPr marL="342900" indent="-342900">
              <a:lnSpc>
                <a:spcPts val="4060"/>
              </a:lnSpc>
              <a:buFont typeface="Calibri,Sans-Serif"/>
              <a:buChar char="-"/>
            </a:pPr>
            <a:r>
              <a:rPr lang="ko-KR" altLang="en-US" sz="2400">
                <a:latin typeface="Calibri"/>
                <a:ea typeface="맑은 고딕"/>
                <a:cs typeface="Calibri"/>
              </a:rPr>
              <a:t>&lt;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body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 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layout:fragment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="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content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"&gt;&lt;/</a:t>
            </a:r>
            <a:r>
              <a:rPr lang="ko-KR" altLang="en-US" sz="2400" err="1">
                <a:latin typeface="Calibri"/>
                <a:ea typeface="맑은 고딕"/>
                <a:cs typeface="Calibri"/>
              </a:rPr>
              <a:t>body</a:t>
            </a:r>
            <a:r>
              <a:rPr lang="ko-KR" altLang="en-US" sz="2400">
                <a:latin typeface="Calibri"/>
                <a:ea typeface="맑은 고딕"/>
                <a:cs typeface="Calibri"/>
              </a:rPr>
              <a:t>&gt;</a:t>
            </a:r>
          </a:p>
          <a:p>
            <a:pPr marL="342900" indent="-342900">
              <a:lnSpc>
                <a:spcPts val="4060"/>
              </a:lnSpc>
              <a:buFont typeface="Calibri,Sans-Serif"/>
              <a:buChar char="-"/>
            </a:pPr>
            <a:r>
              <a:rPr lang="ko-KR" altLang="en-US" sz="2400">
                <a:latin typeface="Calibri"/>
                <a:ea typeface="맑은 고딕"/>
                <a:cs typeface="Calibri"/>
              </a:rPr>
              <a:t>이 라인에 웹 페이지의 본문을 정의 </a:t>
            </a: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>
              <a:latin typeface="Calibri"/>
              <a:ea typeface="맑은 고딕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latin typeface="TDTD고딕M"/>
              <a:ea typeface="TDTD고딕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771FE28-687A-E1BC-380B-BB4C8A0D3078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Thymeleaf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734CDEF-3370-B6C3-52F4-A0579D42E516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119A5A-6262-19EE-4BCC-7559DAE3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70" y="5703956"/>
            <a:ext cx="9645582" cy="2660717"/>
          </a:xfrm>
          <a:prstGeom prst="rect">
            <a:avLst/>
          </a:prstGeom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8744C39-F464-EE03-DDAC-A2E0E07B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15" y="2869660"/>
            <a:ext cx="9653891" cy="14348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3934B3-F9CC-6E94-2289-0CB43CBC1602}"/>
              </a:ext>
            </a:extLst>
          </p:cNvPr>
          <p:cNvSpPr txBox="1"/>
          <p:nvPr/>
        </p:nvSpPr>
        <p:spPr>
          <a:xfrm>
            <a:off x="875489" y="25048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Layouts.admin_layout.html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CD4779-976C-1ADC-CF58-6F6F7C952744}"/>
              </a:ext>
            </a:extLst>
          </p:cNvPr>
          <p:cNvSpPr txBox="1"/>
          <p:nvPr/>
        </p:nvSpPr>
        <p:spPr>
          <a:xfrm>
            <a:off x="875489" y="52347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모든 관리자 </a:t>
            </a:r>
            <a:r>
              <a:rPr lang="ko-KR" altLang="en-US" err="1">
                <a:ea typeface="맑은 고딕"/>
                <a:cs typeface="Calibri"/>
              </a:rPr>
              <a:t>html</a:t>
            </a: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94A3D65-2A8D-91F8-9CCB-CCE08E87F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57" y="701405"/>
            <a:ext cx="3190875" cy="1466850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78FD-35D6-B3F2-4E93-4D6339C59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611" y="703634"/>
            <a:ext cx="6409311" cy="146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38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538DB-50BB-3F67-2024-90768D3D9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52F0673-57A1-C19F-FC8B-5D1CFD93DF57}"/>
              </a:ext>
            </a:extLst>
          </p:cNvPr>
          <p:cNvSpPr txBox="1"/>
          <p:nvPr/>
        </p:nvSpPr>
        <p:spPr>
          <a:xfrm>
            <a:off x="11427120" y="2577331"/>
            <a:ext cx="6880477" cy="6261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altLang="ko-KR" sz="2000">
                <a:latin typeface="Calibri"/>
                <a:ea typeface="맑은 고딕"/>
                <a:cs typeface="Calibri"/>
              </a:rPr>
              <a:t>#listArea의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아이디를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가진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요소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내의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td에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대한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이벤트처리</a:t>
            </a:r>
            <a:endParaRPr lang="en-US" altLang="ko-KR" sz="2000">
              <a:latin typeface="Calibri"/>
              <a:ea typeface="맑은 고딕"/>
              <a:cs typeface="Calibri"/>
            </a:endParaRPr>
          </a:p>
          <a:p>
            <a:pPr>
              <a:lnSpc>
                <a:spcPts val="4060"/>
              </a:lnSpc>
            </a:pPr>
            <a:endParaRPr lang="en-US" altLang="ko-KR" sz="2000">
              <a:latin typeface="Calibri"/>
              <a:ea typeface="맑은 고딕"/>
              <a:cs typeface="Calibri"/>
            </a:endParaRPr>
          </a:p>
          <a:p>
            <a:pPr>
              <a:lnSpc>
                <a:spcPts val="4060"/>
              </a:lnSpc>
            </a:pPr>
            <a:r>
              <a:rPr lang="en-US" altLang="ko-KR" sz="2000" err="1">
                <a:latin typeface="Calibri"/>
                <a:ea typeface="맑은 고딕"/>
                <a:cs typeface="Calibri"/>
              </a:rPr>
              <a:t>td에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마우스가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올라갈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때,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해당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셀의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부모인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tr의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커서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스타일을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pointer로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변경</a:t>
            </a:r>
            <a:endParaRPr lang="en-US" altLang="ko-KR" sz="2000">
              <a:latin typeface="Calibri"/>
              <a:ea typeface="맑은 고딕"/>
              <a:cs typeface="Calibri"/>
            </a:endParaRPr>
          </a:p>
          <a:p>
            <a:pPr>
              <a:lnSpc>
                <a:spcPts val="4060"/>
              </a:lnSpc>
            </a:pPr>
            <a:r>
              <a:rPr lang="en-US" altLang="ko-KR" sz="2000">
                <a:latin typeface="Calibri"/>
                <a:ea typeface="맑은 고딕"/>
                <a:cs typeface="Calibri"/>
              </a:rPr>
              <a:t>각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td에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클릭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이벤트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핸들러를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등록</a:t>
            </a:r>
            <a:endParaRPr lang="en-US" altLang="ko-KR" sz="2000">
              <a:latin typeface="Calibri"/>
              <a:ea typeface="맑은 고딕"/>
              <a:cs typeface="Calibri"/>
            </a:endParaRPr>
          </a:p>
          <a:p>
            <a:pPr>
              <a:lnSpc>
                <a:spcPts val="4060"/>
              </a:lnSpc>
            </a:pPr>
            <a:r>
              <a:rPr lang="en-US" altLang="ko-KR" sz="2000" err="1">
                <a:latin typeface="Calibri"/>
                <a:ea typeface="맑은 고딕"/>
                <a:cs typeface="Calibri"/>
              </a:rPr>
              <a:t>클릭된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td의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부모인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tr에서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첫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번째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자식인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td의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텍스트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내용을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가져와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no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변수에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저장</a:t>
            </a:r>
            <a:endParaRPr lang="en-US" altLang="ko-KR" sz="2000">
              <a:latin typeface="Calibri"/>
              <a:ea typeface="맑은 고딕"/>
              <a:cs typeface="Calibri"/>
            </a:endParaRPr>
          </a:p>
          <a:p>
            <a:pPr>
              <a:lnSpc>
                <a:spcPts val="4060"/>
              </a:lnSpc>
            </a:pPr>
            <a:r>
              <a:rPr lang="en-US" altLang="ko-KR" sz="2000" err="1">
                <a:latin typeface="Calibri"/>
                <a:ea typeface="맑은 고딕"/>
                <a:cs typeface="Calibri"/>
              </a:rPr>
              <a:t>클릭된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유저코드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  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no를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이용하여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상세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정보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페이지로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2000" err="1">
                <a:latin typeface="Calibri"/>
                <a:ea typeface="맑은 고딕"/>
                <a:cs typeface="Calibri"/>
              </a:rPr>
              <a:t>이동</a:t>
            </a:r>
            <a:r>
              <a:rPr lang="en-US" altLang="ko-KR" sz="2000">
                <a:latin typeface="Calibri"/>
                <a:ea typeface="맑은 고딕"/>
                <a:cs typeface="Calibri"/>
              </a:rPr>
              <a:t> </a:t>
            </a:r>
          </a:p>
          <a:p>
            <a:pPr>
              <a:lnSpc>
                <a:spcPts val="4060"/>
              </a:lnSpc>
            </a:pPr>
            <a:endParaRPr lang="en-US" altLang="ko-KR">
              <a:latin typeface="Calibri"/>
              <a:ea typeface="맑은 고딕"/>
              <a:cs typeface="Calibri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>
              <a:latin typeface="Calibri"/>
              <a:ea typeface="맑은 고딕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latin typeface="TDTD고딕M"/>
              <a:ea typeface="TDTD고딕M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latin typeface="TDTD고딕M"/>
              <a:ea typeface="TDTD고딕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B803389-93BF-99F0-BB0C-6755D4C955A1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테이블 이벤트 처리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C7D76D2-4C0C-898A-E8E1-4FD5078FFDFA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2" name="그림 1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F859614-7DDF-9E8A-C9FA-6AFAFB995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77" y="2489469"/>
            <a:ext cx="5655013" cy="5514773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4363ED-A80A-2B15-CCC4-3090F1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2" y="4317865"/>
            <a:ext cx="4823702" cy="3219855"/>
          </a:xfrm>
          <a:prstGeom prst="rect">
            <a:avLst/>
          </a:prstGeom>
        </p:spPr>
      </p:pic>
      <p:pic>
        <p:nvPicPr>
          <p:cNvPr id="10" name="그림 9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AF9A136-5E9E-5E09-7EB9-613C385ED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35" y="3004226"/>
            <a:ext cx="47148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9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318FF-684F-F9EA-3F7E-8237E6B9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E651FF2-4C27-E791-FA6B-C41179D28111}"/>
              </a:ext>
            </a:extLst>
          </p:cNvPr>
          <p:cNvSpPr txBox="1"/>
          <p:nvPr/>
        </p:nvSpPr>
        <p:spPr>
          <a:xfrm>
            <a:off x="11849917" y="2937984"/>
            <a:ext cx="5842985" cy="5550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하나의 폼(</a:t>
            </a:r>
            <a:r>
              <a:rPr lang="ko-KR" sz="2000" spc="-14">
                <a:solidFill>
                  <a:srgbClr val="000000"/>
                </a:solidFill>
                <a:latin typeface="Consolas"/>
                <a:ea typeface="TDTD고딕M"/>
              </a:rPr>
              <a:t>#frm</a:t>
            </a:r>
            <a:r>
              <a:rPr lang="ko-KR" sz="2000" spc="-14">
                <a:solidFill>
                  <a:srgbClr val="374151"/>
                </a:solidFill>
                <a:ea typeface="+mn-lt"/>
                <a:cs typeface="+mn-lt"/>
              </a:rPr>
              <a:t>)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태그 안에</a:t>
            </a:r>
            <a:r>
              <a:rPr lang="ko-KR" sz="2000" spc="-14">
                <a:solidFill>
                  <a:srgbClr val="374151"/>
                </a:solidFill>
                <a:ea typeface="+mn-lt"/>
                <a:cs typeface="+mn-lt"/>
              </a:rPr>
              <a:t> 두 개의 버튼(</a:t>
            </a:r>
            <a:r>
              <a:rPr lang="ko-KR" sz="2000" spc="-14">
                <a:solidFill>
                  <a:srgbClr val="000000"/>
                </a:solidFill>
                <a:latin typeface="Consolas"/>
                <a:ea typeface="TDTD고딕M"/>
              </a:rPr>
              <a:t>#btnAccept</a:t>
            </a:r>
            <a:r>
              <a:rPr lang="ko-KR" sz="2000" spc="-14">
                <a:solidFill>
                  <a:srgbClr val="374151"/>
                </a:solidFill>
                <a:ea typeface="+mn-lt"/>
                <a:cs typeface="+mn-lt"/>
              </a:rPr>
              <a:t> 및 </a:t>
            </a:r>
            <a:r>
              <a:rPr lang="ko-KR" sz="2000" spc="-14">
                <a:solidFill>
                  <a:srgbClr val="000000"/>
                </a:solidFill>
                <a:latin typeface="Consolas"/>
                <a:ea typeface="TDTD고딕M"/>
              </a:rPr>
              <a:t>#btnReject</a:t>
            </a:r>
            <a:r>
              <a:rPr lang="ko-KR" sz="2000" spc="-14">
                <a:solidFill>
                  <a:srgbClr val="374151"/>
                </a:solidFill>
                <a:ea typeface="+mn-lt"/>
                <a:cs typeface="+mn-lt"/>
              </a:rPr>
              <a:t>) 액션을 전송하려면 자바스크립트로 이벤트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 처리를 해줍니다. </a:t>
            </a:r>
            <a:endParaRPr lang="ko-KR" sz="2000" spc="-14">
              <a:solidFill>
                <a:srgbClr val="374151"/>
              </a:solidFill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000" spc="-14">
              <a:solidFill>
                <a:srgbClr val="374151"/>
              </a:solidFill>
              <a:latin typeface="Calibri"/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2000" spc="-14">
                <a:solidFill>
                  <a:srgbClr val="374151"/>
                </a:solidFill>
                <a:latin typeface="Consolas"/>
                <a:ea typeface="맑은 고딕"/>
                <a:cs typeface="Calibri"/>
              </a:rPr>
              <a:t>#btnAccept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 버튼이 클릭되면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,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 폼의 </a:t>
            </a:r>
            <a:r>
              <a:rPr lang="en-US" altLang="ko-KR" sz="2000" spc="-14">
                <a:solidFill>
                  <a:srgbClr val="374151"/>
                </a:solidFill>
                <a:latin typeface="Consolas"/>
                <a:ea typeface="맑은 고딕"/>
                <a:cs typeface="Calibri"/>
              </a:rPr>
              <a:t>action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 속성을 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'/admin/</a:t>
            </a:r>
            <a:r>
              <a:rPr lang="en-US" altLang="ko-KR" sz="2000" spc="-14" err="1">
                <a:solidFill>
                  <a:srgbClr val="374151"/>
                </a:solidFill>
                <a:ea typeface="+mn-lt"/>
                <a:cs typeface="+mn-lt"/>
              </a:rPr>
              <a:t>fundingAccept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'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로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,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 </a:t>
            </a:r>
            <a:endParaRPr lang="ko-KR" altLang="en-US" sz="200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2000" spc="-14">
                <a:solidFill>
                  <a:srgbClr val="374151"/>
                </a:solidFill>
                <a:latin typeface="Consolas"/>
                <a:ea typeface="맑은 고딕"/>
                <a:cs typeface="Calibri"/>
              </a:rPr>
              <a:t>method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 속성을 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'post'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로 변경하고 폼을 서버에 제출합니다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.</a:t>
            </a:r>
            <a:endParaRPr lang="ko-KR" altLang="en-US" sz="20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마찬가지로 </a:t>
            </a:r>
            <a:r>
              <a:rPr lang="en-US" altLang="ko-KR" sz="2000" spc="-14">
                <a:solidFill>
                  <a:srgbClr val="374151"/>
                </a:solidFill>
                <a:latin typeface="Consolas"/>
                <a:ea typeface="맑은 고딕"/>
                <a:cs typeface="Calibri"/>
              </a:rPr>
              <a:t>#btnReject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 버튼이 클릭되면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,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 폼의 </a:t>
            </a:r>
            <a:r>
              <a:rPr lang="en-US" altLang="ko-KR" sz="2000" spc="-14">
                <a:solidFill>
                  <a:srgbClr val="374151"/>
                </a:solidFill>
                <a:latin typeface="Consolas"/>
                <a:ea typeface="맑은 고딕"/>
                <a:cs typeface="Calibri"/>
              </a:rPr>
              <a:t>action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 속성을 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'/admin/</a:t>
            </a:r>
            <a:r>
              <a:rPr lang="en-US" altLang="ko-KR" sz="2000" spc="-14" err="1">
                <a:solidFill>
                  <a:srgbClr val="374151"/>
                </a:solidFill>
                <a:ea typeface="+mn-lt"/>
                <a:cs typeface="+mn-lt"/>
              </a:rPr>
              <a:t>fundingReject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'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로 변경하고 폼을 서버에 제출합니다</a:t>
            </a:r>
            <a:r>
              <a:rPr lang="en-US" altLang="ko-KR" sz="2000" spc="-14">
                <a:solidFill>
                  <a:srgbClr val="374151"/>
                </a:solidFill>
                <a:ea typeface="+mn-lt"/>
                <a:cs typeface="+mn-lt"/>
              </a:rPr>
              <a:t>.</a:t>
            </a:r>
            <a:endParaRPr lang="ko-KR" altLang="en-US" sz="20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altLang="ko-KR" sz="2000" spc="-14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해당 버튼에 맞는 서버 액션으로 폼이 전송되어 프로젝트 </a:t>
            </a:r>
            <a:r>
              <a:rPr lang="ko-KR" altLang="en-US" sz="2000" spc="-14" err="1">
                <a:solidFill>
                  <a:srgbClr val="374151"/>
                </a:solidFill>
                <a:ea typeface="+mn-lt"/>
                <a:cs typeface="+mn-lt"/>
              </a:rPr>
              <a:t>펀딩</a:t>
            </a:r>
            <a:r>
              <a:rPr lang="ko-KR" altLang="en-US" sz="2000" spc="-14">
                <a:solidFill>
                  <a:srgbClr val="374151"/>
                </a:solidFill>
                <a:ea typeface="+mn-lt"/>
                <a:cs typeface="+mn-lt"/>
              </a:rPr>
              <a:t> 승인 또는 반려를 수행</a:t>
            </a:r>
            <a:endParaRPr lang="ko-KR" sz="20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7D5B571-B459-98CD-A513-14D20C99D606}"/>
              </a:ext>
            </a:extLst>
          </p:cNvPr>
          <p:cNvSpPr txBox="1"/>
          <p:nvPr/>
        </p:nvSpPr>
        <p:spPr>
          <a:xfrm>
            <a:off x="12059335" y="410752"/>
            <a:ext cx="5480101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6000" b="1">
                <a:solidFill>
                  <a:srgbClr val="000000"/>
                </a:solidFill>
                <a:ea typeface="TDTD고딕M"/>
                <a:cs typeface="Calibri"/>
              </a:rPr>
              <a:t>주요 코드 설명</a:t>
            </a:r>
            <a:endParaRPr lang="ko-KR" b="1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600" b="1">
                <a:solidFill>
                  <a:srgbClr val="000000"/>
                </a:solidFill>
                <a:ea typeface="TDTD고딕M"/>
                <a:cs typeface="Calibri"/>
              </a:rPr>
              <a:t>-프로젝트 승인, 반려  </a:t>
            </a:r>
            <a:endParaRPr lang="ko-KR" b="1">
              <a:ea typeface="맑은 고딕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FB7C943-C6C0-0F54-0153-6F735A0F88BA}"/>
              </a:ext>
            </a:extLst>
          </p:cNvPr>
          <p:cNvSpPr/>
          <p:nvPr/>
        </p:nvSpPr>
        <p:spPr>
          <a:xfrm>
            <a:off x="-78031" y="5618"/>
            <a:ext cx="11178315" cy="10280445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D280A0D-C043-6BEF-C662-563329A0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57" y="343812"/>
            <a:ext cx="8002419" cy="637771"/>
          </a:xfrm>
          <a:prstGeom prst="rect">
            <a:avLst/>
          </a:prstGeom>
        </p:spPr>
      </p:pic>
      <p:pic>
        <p:nvPicPr>
          <p:cNvPr id="9" name="그림 8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DE753104-D697-EFF6-33C7-5A7E514C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3" y="1927192"/>
            <a:ext cx="7999988" cy="2675310"/>
          </a:xfrm>
          <a:prstGeom prst="rect">
            <a:avLst/>
          </a:prstGeom>
        </p:spPr>
      </p:pic>
      <p:pic>
        <p:nvPicPr>
          <p:cNvPr id="10" name="그림 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EA762CD-B706-7826-B058-E205B01B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73" y="4616280"/>
            <a:ext cx="8589524" cy="314588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76FBBC8-9624-84D2-4AAF-06B707043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35" y="1174007"/>
            <a:ext cx="7324725" cy="400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3F73D9-426D-5BF7-BB44-754DB765F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01" y="1557845"/>
            <a:ext cx="7305675" cy="361950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7AED0EC-3904-5AF5-0821-2E898C808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49" y="7794997"/>
            <a:ext cx="100488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ABF7-886C-0F0D-8181-15EAFEAF8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4211370-FE97-4B06-4D59-219CF37A9A92}"/>
              </a:ext>
            </a:extLst>
          </p:cNvPr>
          <p:cNvSpPr txBox="1"/>
          <p:nvPr/>
        </p:nvSpPr>
        <p:spPr>
          <a:xfrm>
            <a:off x="11427120" y="2577331"/>
            <a:ext cx="7566277" cy="2055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주요 코드 내용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-프로젝트의 상태(진행중/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심사중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/반려됨/종료)에 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따른 조회 내용을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list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형태로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model에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저장</a:t>
            </a: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4AC517D-BC39-F9EC-1EDE-860BC10D56F2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CD9EB9B-1532-50C0-1787-F30D14A52907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8DC3F-EC40-EDE4-B461-D7DA1B4B39C4}"/>
              </a:ext>
            </a:extLst>
          </p:cNvPr>
          <p:cNvSpPr txBox="1"/>
          <p:nvPr/>
        </p:nvSpPr>
        <p:spPr>
          <a:xfrm>
            <a:off x="12762349" y="1466744"/>
            <a:ext cx="46944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  <a:cs typeface="Calibri"/>
              </a:rPr>
              <a:t>프로젝트 조회</a:t>
            </a:r>
          </a:p>
          <a:p>
            <a:pPr algn="l"/>
            <a:endParaRPr lang="ko-KR" altLang="en-US" sz="1400">
              <a:ea typeface="맑은 고딕"/>
              <a:cs typeface="Calibri"/>
            </a:endParaRPr>
          </a:p>
        </p:txBody>
      </p:sp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CA6251C-B07E-F3FB-1EE7-94698C97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7" y="1627499"/>
            <a:ext cx="10255480" cy="4114800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5AB2EDB-27F7-BB63-27BC-EDD24B92C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" y="6338888"/>
            <a:ext cx="100679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4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4703E-D760-7227-C548-5E53BE54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04875C2-3AF4-6510-FDEE-D9308CFA869F}"/>
              </a:ext>
            </a:extLst>
          </p:cNvPr>
          <p:cNvSpPr txBox="1"/>
          <p:nvPr/>
        </p:nvSpPr>
        <p:spPr>
          <a:xfrm>
            <a:off x="11261867" y="2522247"/>
            <a:ext cx="7042976" cy="9542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주요 코드 내용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-정책 데이터 및 첨부파일 저장</a:t>
            </a: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public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String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savePolicy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(@RequestPart(value = "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data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")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PolicyDTO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dto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, @RequestPart(value = "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files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",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required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 =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false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)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MultipartFile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[]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files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)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throws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IOException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 :</a:t>
            </a:r>
            <a:endParaRPr lang="ko-KR" sz="2400">
              <a:latin typeface="TDTD고딕M"/>
              <a:ea typeface="TDTD고딕M"/>
            </a:endParaRPr>
          </a:p>
          <a:p>
            <a:pPr marL="285750" indent="-285750">
              <a:buFont typeface="Arial"/>
              <a:buChar char="•"/>
            </a:pP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@RequestPart(value = "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data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")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PolicyDTO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dto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:</a:t>
            </a:r>
            <a:r>
              <a:rPr lang="ko-KR" altLang="en-US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 </a:t>
            </a:r>
            <a:endParaRPr lang="ko-KR" altLang="en-US" sz="2400">
              <a:solidFill>
                <a:srgbClr val="000000"/>
              </a:solidFill>
              <a:latin typeface="TDTD고딕M"/>
              <a:ea typeface="TDTD고딕M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HTTP 요청의 일부로 전달된 "</a:t>
            </a:r>
            <a:r>
              <a:rPr lang="ko-KR" sz="2400" spc="-14" err="1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data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" 파트를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PolicyDTO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 객체로 </a:t>
            </a:r>
            <a:r>
              <a:rPr lang="ko-KR" altLang="en-US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매핑한다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. 이 객체는 요청에서 전달된 데이터를</a:t>
            </a:r>
            <a:r>
              <a:rPr lang="ko-KR" altLang="en-US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 </a:t>
            </a:r>
            <a:endParaRPr lang="ko-KR" altLang="en-US" sz="2400">
              <a:solidFill>
                <a:srgbClr val="000000"/>
              </a:solidFill>
              <a:latin typeface="TDTD고딕M"/>
              <a:ea typeface="TDTD고딕M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나타내며,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PolicyDTO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 클래스의 인스턴스로 </a:t>
            </a:r>
            <a:r>
              <a:rPr lang="ko-KR" altLang="en-US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변환된다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.</a:t>
            </a:r>
            <a:endParaRPr lang="ko-KR" sz="2400">
              <a:latin typeface="TDTD고딕M"/>
              <a:ea typeface="TDTD고딕M"/>
            </a:endParaRPr>
          </a:p>
          <a:p>
            <a:pPr marL="285750" indent="-285750">
              <a:buFont typeface="Arial"/>
              <a:buChar char="•"/>
            </a:pP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@RequestPart(value = "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files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",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required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 =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false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)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MultipartFile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[]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files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: HTTP 요청의 일부로 전달된</a:t>
            </a:r>
            <a:r>
              <a:rPr lang="ko-KR" altLang="en-US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 </a:t>
            </a:r>
            <a:endParaRPr lang="ko-KR" altLang="en-US" sz="2400">
              <a:solidFill>
                <a:srgbClr val="000000"/>
              </a:solidFill>
              <a:latin typeface="TDTD고딕M"/>
              <a:ea typeface="TDTD고딕M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"</a:t>
            </a:r>
            <a:r>
              <a:rPr lang="ko-KR" sz="2400" spc="-14" err="1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files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" 파트를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MultipartFile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 배열로 매핑한다. 이 파트는 파일 업로드를 위한 것이며,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required</a:t>
            </a:r>
            <a:r>
              <a:rPr lang="ko-KR" sz="2400" b="1" spc="-14">
                <a:solidFill>
                  <a:srgbClr val="000000"/>
                </a:solidFill>
                <a:latin typeface="TDTD고딕M"/>
                <a:ea typeface="TDTD고딕M"/>
              </a:rPr>
              <a:t> = </a:t>
            </a:r>
            <a:r>
              <a:rPr lang="ko-KR" sz="2400" b="1" spc="-14" err="1">
                <a:solidFill>
                  <a:srgbClr val="000000"/>
                </a:solidFill>
                <a:latin typeface="TDTD고딕M"/>
                <a:ea typeface="TDTD고딕M"/>
              </a:rPr>
              <a:t>false</a:t>
            </a:r>
            <a:r>
              <a:rPr lang="ko-KR" sz="2400" spc="-14" err="1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로</a:t>
            </a:r>
            <a:r>
              <a:rPr 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 설정되어 있어 이 파트가 없어도 메서드가 호출된다</a:t>
            </a:r>
            <a:r>
              <a:rPr lang="en-US" altLang="ko-KR" sz="2400" spc="-14">
                <a:solidFill>
                  <a:srgbClr val="374151"/>
                </a:solidFill>
                <a:latin typeface="TDTD고딕M"/>
                <a:ea typeface="TDTD고딕M"/>
                <a:cs typeface="+mn-lt"/>
              </a:rPr>
              <a:t>.</a:t>
            </a:r>
            <a:endParaRPr lang="ko-KR" altLang="en-US" sz="2400" spc="-14">
              <a:solidFill>
                <a:srgbClr val="374151"/>
              </a:solidFill>
              <a:latin typeface="TDTD고딕M"/>
              <a:ea typeface="TDTD고딕M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pPr marL="342900" indent="-342900">
              <a:lnSpc>
                <a:spcPts val="4060"/>
              </a:lnSpc>
              <a:buFont typeface="Calibri"/>
              <a:buChar char="-"/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6EBC790-4FE8-FE98-B9AC-482018FF81D1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0D78132-2C1D-080C-199A-6EE048A34701}"/>
              </a:ext>
            </a:extLst>
          </p:cNvPr>
          <p:cNvSpPr/>
          <p:nvPr/>
        </p:nvSpPr>
        <p:spPr>
          <a:xfrm>
            <a:off x="2738" y="12596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CE243-71B5-393B-ADDC-6B5B14916A89}"/>
              </a:ext>
            </a:extLst>
          </p:cNvPr>
          <p:cNvSpPr txBox="1"/>
          <p:nvPr/>
        </p:nvSpPr>
        <p:spPr>
          <a:xfrm>
            <a:off x="12762349" y="1466744"/>
            <a:ext cx="46944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  <a:cs typeface="Calibri"/>
              </a:rPr>
              <a:t>정책 등록</a:t>
            </a:r>
          </a:p>
          <a:p>
            <a:pPr algn="l"/>
            <a:endParaRPr lang="ko-KR" altLang="en-US" sz="1400">
              <a:ea typeface="맑은 고딕"/>
              <a:cs typeface="Calibri"/>
            </a:endParaRPr>
          </a:p>
        </p:txBody>
      </p:sp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B0B0045-E25C-A795-C7C2-35391E6D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8481"/>
            <a:ext cx="11161238" cy="5821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640D16-AA77-51D9-D6B1-D4BE5811AE1F}"/>
              </a:ext>
            </a:extLst>
          </p:cNvPr>
          <p:cNvSpPr txBox="1"/>
          <p:nvPr/>
        </p:nvSpPr>
        <p:spPr>
          <a:xfrm>
            <a:off x="1404937" y="6276974"/>
            <a:ext cx="5438775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@RequestParam </a:t>
            </a:r>
            <a:r>
              <a:rPr lang="ko-KR" altLang="en-US" err="1">
                <a:ea typeface="맑은 고딕"/>
                <a:cs typeface="Calibri"/>
              </a:rPr>
              <a:t>vs</a:t>
            </a:r>
            <a:r>
              <a:rPr lang="ko-KR" altLang="en-US">
                <a:ea typeface="맑은 고딕"/>
                <a:cs typeface="Calibri"/>
              </a:rPr>
              <a:t> @RequestPart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solidFill>
                  <a:srgbClr val="000000"/>
                </a:solidFill>
                <a:latin typeface="Calibri"/>
                <a:ea typeface="맑은 고딕"/>
                <a:cs typeface="+mn-lt"/>
              </a:rPr>
              <a:t>@RequestParam은</a:t>
            </a:r>
          </a:p>
          <a:p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Spring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MVC에서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요청 파라미터는 쿼리 파라미터,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form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데이터,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Multipart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요청의 파트에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매핑된다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. 이는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서블릿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API가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쿼리 파라미터와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form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데이터를 파라미터라는 하나의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맵으로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결합하고 여기에는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request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1600" err="1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body의</a:t>
            </a:r>
            <a:r>
              <a:rPr lang="ko-KR" sz="1600">
                <a:solidFill>
                  <a:srgbClr val="666666"/>
                </a:solidFill>
                <a:latin typeface="Malgun Gothic"/>
                <a:ea typeface="Malgun Gothic"/>
                <a:cs typeface="+mn-lt"/>
              </a:rPr>
              <a:t> 자동 파싱이 포함되기 때문이다.</a:t>
            </a:r>
          </a:p>
          <a:p>
            <a:endParaRPr lang="ko-KR" sz="1600">
              <a:solidFill>
                <a:srgbClr val="666666"/>
              </a:solidFill>
              <a:latin typeface="Malgun Gothic"/>
              <a:ea typeface="Malgun Gothic"/>
              <a:cs typeface="Calibri"/>
            </a:endParaRPr>
          </a:p>
          <a:p>
            <a:r>
              <a:rPr lang="en-US" altLang="ko-KR">
                <a:solidFill>
                  <a:srgbClr val="666666"/>
                </a:solidFill>
                <a:latin typeface="Malgun Gothic"/>
                <a:ea typeface="Malgun Gothic"/>
                <a:cs typeface="Calibri"/>
              </a:rPr>
              <a:t>@RequestPart는</a:t>
            </a:r>
            <a:endParaRPr lang="ko-KR">
              <a:solidFill>
                <a:srgbClr val="666666"/>
              </a:solidFill>
              <a:latin typeface="Malgun Gothic"/>
              <a:ea typeface="Malgun Gothic"/>
              <a:cs typeface="Calibri"/>
            </a:endParaRPr>
          </a:p>
          <a:p>
            <a:r>
              <a:rPr lang="en-US" sz="1600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multipart/form-data” </a:t>
            </a:r>
            <a:r>
              <a:rPr lang="en-US" sz="1600" err="1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요청의</a:t>
            </a:r>
            <a:r>
              <a:rPr lang="en-US" sz="1600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일부를</a:t>
            </a:r>
            <a:r>
              <a:rPr lang="en-US" sz="1600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메소드</a:t>
            </a:r>
            <a:r>
              <a:rPr lang="en-US" sz="1600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인수와</a:t>
            </a:r>
            <a:r>
              <a:rPr lang="en-US" sz="1600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연결하는</a:t>
            </a:r>
            <a:r>
              <a:rPr lang="en-US" sz="1600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 데 </a:t>
            </a:r>
            <a:r>
              <a:rPr lang="en-US" sz="1600" err="1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사용할</a:t>
            </a:r>
            <a:r>
              <a:rPr lang="en-US" sz="1600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 수 </a:t>
            </a:r>
            <a:r>
              <a:rPr lang="en-US" sz="1600" err="1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있는</a:t>
            </a:r>
            <a:r>
              <a:rPr lang="en-US" sz="1600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어노테이션이다</a:t>
            </a:r>
            <a:r>
              <a:rPr lang="en-US" sz="1600">
                <a:solidFill>
                  <a:srgbClr val="666666"/>
                </a:solidFill>
                <a:latin typeface="Malgun Gothic"/>
                <a:ea typeface="+mn-lt"/>
                <a:cs typeface="+mn-lt"/>
              </a:rPr>
              <a:t>.</a:t>
            </a:r>
            <a:endParaRPr lang="en-US" sz="1600">
              <a:latin typeface="Malgun Gothic"/>
              <a:ea typeface="Malgun Gothic"/>
            </a:endParaRPr>
          </a:p>
          <a:p>
            <a:endParaRPr lang="ko-KR" altLang="en-US" sz="1600">
              <a:solidFill>
                <a:srgbClr val="666666"/>
              </a:solidFill>
              <a:latin typeface="Malgun Gothic"/>
              <a:ea typeface="Malgun Gothic"/>
              <a:cs typeface="Calibri"/>
            </a:endParaRPr>
          </a:p>
          <a:p>
            <a:endParaRPr lang="ko-KR" altLang="en-US" sz="1600">
              <a:solidFill>
                <a:srgbClr val="666666"/>
              </a:solidFill>
              <a:latin typeface="Malgun Gothic"/>
              <a:ea typeface="Malgun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741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67D36-6101-72BC-11E6-88794D97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B6A2C3F-FBBB-1CE6-A114-C5124700522F}"/>
              </a:ext>
            </a:extLst>
          </p:cNvPr>
          <p:cNvSpPr txBox="1"/>
          <p:nvPr/>
        </p:nvSpPr>
        <p:spPr>
          <a:xfrm>
            <a:off x="11253705" y="2045677"/>
            <a:ext cx="6822639" cy="4683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카테고리 프론트의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타임리프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설명:</a:t>
            </a:r>
          </a:p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카테고리 아이디를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쿼리파라미터로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받아서 해당하는 페이지로 이동하고(자바스크립트 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changeCategory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함수를 통해) , 그 이동하는 페이지는 컨트롤러의 로직을 통해 받아온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카테고리아이디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값에 따라 페이지를 그려준다.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Th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: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if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문을 사용하여, 카테고리 아이디가 1이면 액세서리 전체 조회하는 쿼리문이 담긴 모델을, 그 외의 값이면(여기서는 8, 9, 10) 그 외에 값에 대한 쿼리문을 담은 모델을 넘겨서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html에</a:t>
            </a: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 그려준다. 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AE50FC7-B17E-21F9-7AFE-AA3F765BADD6}"/>
              </a:ext>
            </a:extLst>
          </p:cNvPr>
          <p:cNvSpPr txBox="1"/>
          <p:nvPr/>
        </p:nvSpPr>
        <p:spPr>
          <a:xfrm>
            <a:off x="11502141" y="240518"/>
            <a:ext cx="5480101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4400" b="1">
                <a:solidFill>
                  <a:srgbClr val="000000"/>
                </a:solidFill>
                <a:ea typeface="TDTD고딕M"/>
                <a:cs typeface="Calibri"/>
              </a:rPr>
              <a:t>주요 코드 설명</a:t>
            </a:r>
            <a:endParaRPr lang="ko-KR" sz="4400" b="1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endParaRPr lang="ko-KR" altLang="en-US" sz="3600" b="1"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C570222-F1CA-77AA-40D0-2930CC26823F}"/>
              </a:ext>
            </a:extLst>
          </p:cNvPr>
          <p:cNvSpPr/>
          <p:nvPr/>
        </p:nvSpPr>
        <p:spPr>
          <a:xfrm>
            <a:off x="-78031" y="5618"/>
            <a:ext cx="11178315" cy="10280445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2" name="그림 1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193C08B-FDEA-FF6F-5883-9EDF3943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2" y="6897942"/>
            <a:ext cx="7278221" cy="3249492"/>
          </a:xfrm>
          <a:prstGeom prst="rect">
            <a:avLst/>
          </a:prstGeom>
        </p:spPr>
      </p:pic>
      <p:pic>
        <p:nvPicPr>
          <p:cNvPr id="5" name="그림 4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A0A7A966-D48D-6BC9-099B-26152CE6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" y="3722447"/>
            <a:ext cx="7077075" cy="3060887"/>
          </a:xfrm>
          <a:prstGeom prst="rect">
            <a:avLst/>
          </a:prstGeom>
        </p:spPr>
      </p:pic>
      <p:pic>
        <p:nvPicPr>
          <p:cNvPr id="8" name="그림 7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C0FE72D5-FEE3-EF33-88D2-C48A30D8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" y="247483"/>
            <a:ext cx="7026089" cy="33166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6C8A2-6AF0-67FB-50B1-AC95BFC84A63}"/>
              </a:ext>
            </a:extLst>
          </p:cNvPr>
          <p:cNvSpPr txBox="1"/>
          <p:nvPr/>
        </p:nvSpPr>
        <p:spPr>
          <a:xfrm>
            <a:off x="11261911" y="8303558"/>
            <a:ext cx="6101602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>
                <a:ea typeface="+mn-lt"/>
                <a:cs typeface="+mn-lt"/>
              </a:rPr>
              <a:t>액세서리의 </a:t>
            </a:r>
            <a:r>
              <a:rPr lang="ko-KR" sz="2000" err="1">
                <a:ea typeface="+mn-lt"/>
                <a:cs typeface="+mn-lt"/>
              </a:rPr>
              <a:t>상위카테고리</a:t>
            </a:r>
            <a:r>
              <a:rPr lang="ko-KR" sz="2000">
                <a:ea typeface="+mn-lt"/>
                <a:cs typeface="+mn-lt"/>
              </a:rPr>
              <a:t> 코드는 1이고, </a:t>
            </a:r>
            <a:r>
              <a:rPr lang="ko-KR" sz="2000" err="1">
                <a:ea typeface="+mn-lt"/>
                <a:cs typeface="+mn-lt"/>
              </a:rPr>
              <a:t>하위카테고리들은</a:t>
            </a:r>
            <a:r>
              <a:rPr lang="ko-KR" sz="2000">
                <a:ea typeface="+mn-lt"/>
                <a:cs typeface="+mn-lt"/>
              </a:rPr>
              <a:t> 8, 9, 10이다. 그래서 </a:t>
            </a:r>
            <a:r>
              <a:rPr lang="ko-KR" sz="2000" err="1">
                <a:ea typeface="+mn-lt"/>
                <a:cs typeface="+mn-lt"/>
              </a:rPr>
              <a:t>if문을</a:t>
            </a:r>
            <a:r>
              <a:rPr lang="ko-KR" sz="2000">
                <a:ea typeface="+mn-lt"/>
                <a:cs typeface="+mn-lt"/>
              </a:rPr>
              <a:t> 통해 매개변수로 받아준 </a:t>
            </a:r>
            <a:r>
              <a:rPr lang="ko-KR" sz="2000" err="1">
                <a:ea typeface="+mn-lt"/>
                <a:cs typeface="+mn-lt"/>
              </a:rPr>
              <a:t>categoryId</a:t>
            </a:r>
            <a:r>
              <a:rPr lang="ko-KR" sz="2000">
                <a:ea typeface="+mn-lt"/>
                <a:cs typeface="+mn-lt"/>
              </a:rPr>
              <a:t> 의 값이 1인 것과 그 외에 값인 것을 </a:t>
            </a:r>
            <a:r>
              <a:rPr lang="ko-KR" sz="2000" err="1">
                <a:ea typeface="+mn-lt"/>
                <a:cs typeface="+mn-lt"/>
              </a:rPr>
              <a:t>나누어주고</a:t>
            </a:r>
            <a:r>
              <a:rPr lang="ko-KR" sz="2000">
                <a:ea typeface="+mn-lt"/>
                <a:cs typeface="+mn-lt"/>
              </a:rPr>
              <a:t> 각각 모델에 담아주었다.</a:t>
            </a:r>
          </a:p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00C78-9F09-B412-FF73-544DB1B76BCD}"/>
              </a:ext>
            </a:extLst>
          </p:cNvPr>
          <p:cNvSpPr txBox="1"/>
          <p:nvPr/>
        </p:nvSpPr>
        <p:spPr>
          <a:xfrm>
            <a:off x="11329146" y="7076513"/>
            <a:ext cx="569819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err="1">
                <a:ea typeface="+mn-lt"/>
                <a:cs typeface="+mn-lt"/>
              </a:rPr>
              <a:t>상위카테고리별</a:t>
            </a:r>
            <a:r>
              <a:rPr lang="ko-KR" sz="2400">
                <a:ea typeface="+mn-lt"/>
                <a:cs typeface="+mn-lt"/>
              </a:rPr>
              <a:t>, </a:t>
            </a:r>
            <a:r>
              <a:rPr lang="ko-KR" sz="2400" err="1">
                <a:ea typeface="+mn-lt"/>
                <a:cs typeface="+mn-lt"/>
              </a:rPr>
              <a:t>하위카테고리별</a:t>
            </a:r>
            <a:r>
              <a:rPr lang="ko-KR" sz="2400">
                <a:ea typeface="+mn-lt"/>
                <a:cs typeface="+mn-lt"/>
              </a:rPr>
              <a:t> 조회하는 메소드.</a:t>
            </a:r>
          </a:p>
          <a:p>
            <a:pPr algn="l"/>
            <a:endParaRPr lang="ko-KR" altLang="en-US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28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EC18F-B98F-C9B4-F280-668DC98FB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971297-CFD7-5B7D-9866-BFFA8A1169B4}"/>
              </a:ext>
            </a:extLst>
          </p:cNvPr>
          <p:cNvSpPr/>
          <p:nvPr/>
        </p:nvSpPr>
        <p:spPr>
          <a:xfrm>
            <a:off x="-1" y="1864528"/>
            <a:ext cx="18287999" cy="8417862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aseline="0">
                <a:ea typeface="Calibri"/>
              </a:rPr>
              <a:t>2023.11 ~ 2023.12</a:t>
            </a:r>
            <a:r>
              <a:rPr lang="ko-KR" altLang="en-US" sz="1800">
                <a:latin typeface="Calibri"/>
                <a:ea typeface="Calibri"/>
                <a:cs typeface="Calibri"/>
              </a:rPr>
              <a:t>​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999B4-6159-38F9-750A-40A892B1E62D}"/>
              </a:ext>
            </a:extLst>
          </p:cNvPr>
          <p:cNvSpPr txBox="1"/>
          <p:nvPr/>
        </p:nvSpPr>
        <p:spPr>
          <a:xfrm>
            <a:off x="769681" y="1009342"/>
            <a:ext cx="80931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주요 일정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166C7B-E276-21E8-4B0D-589C80BC19A2}"/>
              </a:ext>
            </a:extLst>
          </p:cNvPr>
          <p:cNvSpPr/>
          <p:nvPr/>
        </p:nvSpPr>
        <p:spPr>
          <a:xfrm>
            <a:off x="898729" y="1797940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디스플레이이(가) 표시된 사진&#10;&#10;자동 생성된 설명">
            <a:extLst>
              <a:ext uri="{FF2B5EF4-FFF2-40B4-BE49-F238E27FC236}">
                <a16:creationId xmlns:a16="http://schemas.microsoft.com/office/drawing/2014/main" id="{6619C991-46FC-1AEF-427F-0476B7EF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67" y="2149665"/>
            <a:ext cx="12687016" cy="7864239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8D6A851D-0835-A4AA-3C88-5C53D5B79539}"/>
              </a:ext>
            </a:extLst>
          </p:cNvPr>
          <p:cNvSpPr txBox="1"/>
          <p:nvPr/>
        </p:nvSpPr>
        <p:spPr>
          <a:xfrm>
            <a:off x="4076441" y="1199820"/>
            <a:ext cx="530020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ea typeface="맑은 고딕"/>
                <a:cs typeface="Calibri"/>
              </a:rPr>
              <a:t>2023.11 ~ 2023.12</a:t>
            </a:r>
          </a:p>
        </p:txBody>
      </p:sp>
      <p:pic>
        <p:nvPicPr>
          <p:cNvPr id="7" name="그림 6" descr="불꽃놀이, 어둠이(가) 표시된 사진&#10;&#10;자동 생성된 설명">
            <a:extLst>
              <a:ext uri="{FF2B5EF4-FFF2-40B4-BE49-F238E27FC236}">
                <a16:creationId xmlns:a16="http://schemas.microsoft.com/office/drawing/2014/main" id="{7CE718E6-1B5F-6CD7-C350-B7CA38F3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926" y="9172884"/>
            <a:ext cx="2844527" cy="11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46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CC3F0-691D-598D-D957-330C63980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8D27EE3-A59B-07FB-5352-1C87EFC8129F}"/>
              </a:ext>
            </a:extLst>
          </p:cNvPr>
          <p:cNvSpPr txBox="1"/>
          <p:nvPr/>
        </p:nvSpPr>
        <p:spPr>
          <a:xfrm>
            <a:off x="11108891" y="-53810"/>
            <a:ext cx="7185277" cy="13097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프로젝트 디테일 페이지</a:t>
            </a:r>
          </a:p>
          <a:p>
            <a:pPr>
              <a:lnSpc>
                <a:spcPts val="4060"/>
              </a:lnSpc>
            </a:pPr>
            <a:endParaRPr lang="ko-KR" altLang="en-US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펀딩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남은 기간 계산: </a:t>
            </a: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프로젝트DTO에서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시작일과 종료일을 </a:t>
            </a: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LocalDate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</a:t>
            </a: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API를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사용하여 변환한다. 이를 통해 연, 월, 일의 값만 저장되어 남은 기간 계산하기 좋다.</a:t>
            </a:r>
          </a:p>
          <a:p>
            <a:pPr>
              <a:lnSpc>
                <a:spcPts val="4060"/>
              </a:lnSpc>
            </a:pP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현재와 종료일 사이 값을 구한 것을 </a:t>
            </a: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daysLeft에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넣어주고, </a:t>
            </a: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daysLeft가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0보다 크면 "일 남음" 텍스트를 넣어서 출력해주고, 아니라면 "종료됨" 출력. 모델에 담아 </a:t>
            </a: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타임리프로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 그려주면 된다.</a:t>
            </a:r>
          </a:p>
          <a:p>
            <a:pPr>
              <a:lnSpc>
                <a:spcPts val="4060"/>
              </a:lnSpc>
            </a:pPr>
            <a:endParaRPr lang="ko-KR" altLang="en-US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Long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</a:t>
            </a: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no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값은 프로젝트 코드를 데이터베이스에서 받아줄 파라미터로 설정해주고, 이 프로젝트 코드를 통해 각각의 프로젝트페이지를 구분해준다. 지금 여기서는 프로젝트 리포트에 프로젝트 코드 값을 </a:t>
            </a: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no로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넘겨주어 어떤 프로젝트에 대한 신고인지 구별하기 위해 </a:t>
            </a:r>
            <a:r>
              <a:rPr lang="ko-KR" altLang="en-US" spc="-14" err="1">
                <a:solidFill>
                  <a:srgbClr val="000000"/>
                </a:solidFill>
                <a:latin typeface="TDTD고딕M"/>
                <a:ea typeface="TDTD고딕M"/>
              </a:rPr>
              <a:t>no값을</a:t>
            </a:r>
            <a:r>
              <a:rPr lang="ko-KR" altLang="en-US" spc="-14">
                <a:solidFill>
                  <a:srgbClr val="000000"/>
                </a:solidFill>
                <a:latin typeface="TDTD고딕M"/>
                <a:ea typeface="TDTD고딕M"/>
              </a:rPr>
              <a:t> 받았다. </a:t>
            </a:r>
          </a:p>
          <a:p>
            <a:pPr>
              <a:lnSpc>
                <a:spcPts val="4060"/>
              </a:lnSpc>
            </a:pPr>
            <a:r>
              <a:rPr lang="ko-KR" altLang="en-US" spc="-14" err="1">
                <a:latin typeface="Malgun Gothic"/>
                <a:ea typeface="Malgun Gothic"/>
              </a:rPr>
              <a:t>프로젝트디테일</a:t>
            </a:r>
            <a:r>
              <a:rPr lang="ko-KR" altLang="en-US" spc="-14">
                <a:latin typeface="Malgun Gothic"/>
                <a:ea typeface="Malgun Gothic"/>
              </a:rPr>
              <a:t> 프론트의 </a:t>
            </a:r>
            <a:r>
              <a:rPr lang="ko-KR" altLang="en-US" spc="-14" err="1">
                <a:latin typeface="Malgun Gothic"/>
                <a:ea typeface="Malgun Gothic"/>
              </a:rPr>
              <a:t>타임리프</a:t>
            </a:r>
            <a:r>
              <a:rPr lang="ko-KR" altLang="en-US" spc="-14">
                <a:latin typeface="Malgun Gothic"/>
                <a:ea typeface="Malgun Gothic"/>
              </a:rPr>
              <a:t> 설명</a:t>
            </a:r>
            <a:r>
              <a:rPr lang="en-US" altLang="ko-KR" spc="-14">
                <a:latin typeface="Malgun Gothic"/>
                <a:ea typeface="Malgun Gothic"/>
              </a:rPr>
              <a:t>:</a:t>
            </a:r>
            <a:r>
              <a:rPr lang="ko-KR" altLang="en-US" spc="-14">
                <a:latin typeface="Malgun Gothic"/>
                <a:ea typeface="Malgun Gothic"/>
              </a:rPr>
              <a:t> </a:t>
            </a:r>
            <a:br>
              <a:rPr lang="ko-KR" altLang="en-US" spc="-14">
                <a:latin typeface="Malgun Gothic"/>
                <a:ea typeface="Malgun Gothic"/>
              </a:rPr>
            </a:br>
            <a:r>
              <a:rPr lang="en-US" altLang="ko-KR" spc="-14">
                <a:latin typeface="Malgun Gothic"/>
                <a:ea typeface="Malgun Gothic"/>
              </a:rPr>
              <a:t>report/</a:t>
            </a:r>
            <a:r>
              <a:rPr lang="en-US" altLang="ko-KR" spc="-14" err="1">
                <a:latin typeface="Malgun Gothic"/>
                <a:ea typeface="Malgun Gothic"/>
              </a:rPr>
              <a:t>projectReport</a:t>
            </a:r>
            <a:r>
              <a:rPr lang="ko-KR" altLang="en-US" spc="-14">
                <a:latin typeface="Malgun Gothic"/>
                <a:ea typeface="Malgun Gothic"/>
              </a:rPr>
              <a:t> 페이지에 </a:t>
            </a:r>
            <a:r>
              <a:rPr lang="ko-KR" altLang="en-US" spc="-14" err="1">
                <a:latin typeface="Malgun Gothic"/>
                <a:ea typeface="Malgun Gothic"/>
              </a:rPr>
              <a:t>쿼리파라미터로</a:t>
            </a:r>
            <a:r>
              <a:rPr lang="ko-KR" altLang="en-US" spc="-14">
                <a:latin typeface="Malgun Gothic"/>
                <a:ea typeface="Malgun Gothic"/>
              </a:rPr>
              <a:t> </a:t>
            </a:r>
            <a:r>
              <a:rPr lang="en-US" altLang="ko-KR" spc="-14">
                <a:latin typeface="Malgun Gothic"/>
                <a:ea typeface="Malgun Gothic"/>
              </a:rPr>
              <a:t>no</a:t>
            </a:r>
            <a:r>
              <a:rPr lang="ko-KR" altLang="en-US" spc="-14">
                <a:latin typeface="Malgun Gothic"/>
                <a:ea typeface="Malgun Gothic"/>
              </a:rPr>
              <a:t> 값을 넘긴다</a:t>
            </a:r>
            <a:r>
              <a:rPr lang="en-US" altLang="ko-KR" spc="-14">
                <a:latin typeface="Malgun Gothic"/>
                <a:ea typeface="Malgun Gothic"/>
              </a:rPr>
              <a:t>.</a:t>
            </a:r>
            <a:r>
              <a:rPr lang="ko-KR" altLang="en-US" spc="-14">
                <a:latin typeface="Malgun Gothic"/>
                <a:ea typeface="Malgun Gothic"/>
              </a:rPr>
              <a:t> </a:t>
            </a:r>
            <a:r>
              <a:rPr lang="en-US" altLang="ko-KR" spc="-14">
                <a:latin typeface="Malgun Gothic"/>
                <a:ea typeface="Malgun Gothic"/>
              </a:rPr>
              <a:t>No</a:t>
            </a:r>
            <a:r>
              <a:rPr lang="ko-KR" altLang="en-US" spc="-14">
                <a:latin typeface="Malgun Gothic"/>
                <a:ea typeface="Malgun Gothic"/>
              </a:rPr>
              <a:t> 값은 현재 페이지의 프로젝트 코드이며</a:t>
            </a:r>
            <a:r>
              <a:rPr lang="en-US" altLang="ko-KR" spc="-14">
                <a:latin typeface="Malgun Gothic"/>
                <a:ea typeface="Malgun Gothic"/>
              </a:rPr>
              <a:t>,</a:t>
            </a:r>
            <a:r>
              <a:rPr lang="ko-KR" altLang="en-US" spc="-14">
                <a:latin typeface="Malgun Gothic"/>
                <a:ea typeface="Malgun Gothic"/>
              </a:rPr>
              <a:t> 이것을 프로젝트 신고  폼으로 넘겨 어떤 프로젝트를 신고하는지 식별하게 해준다</a:t>
            </a:r>
            <a:r>
              <a:rPr lang="en-US" altLang="ko-KR" spc="-14">
                <a:latin typeface="Malgun Gothic"/>
                <a:ea typeface="Malgun Gothic"/>
              </a:rPr>
              <a:t>.</a:t>
            </a:r>
          </a:p>
          <a:p>
            <a:pPr>
              <a:lnSpc>
                <a:spcPts val="4060"/>
              </a:lnSpc>
            </a:pPr>
            <a:endParaRPr lang="ko-KR" altLang="en-US" spc="-14">
              <a:latin typeface="Malgun Gothic"/>
              <a:ea typeface="Malgun Gothic"/>
            </a:endParaRPr>
          </a:p>
          <a:p>
            <a:pPr>
              <a:lnSpc>
                <a:spcPts val="4060"/>
              </a:lnSpc>
            </a:pPr>
            <a:r>
              <a:rPr lang="ko-KR" altLang="en-US" spc="-14">
                <a:latin typeface="Malgun Gothic"/>
                <a:ea typeface="Malgun Gothic"/>
              </a:rPr>
              <a:t>신고 폼 인풋에 </a:t>
            </a:r>
            <a:r>
              <a:rPr lang="en-US" altLang="ko-KR" spc="-14" err="1">
                <a:latin typeface="Malgun Gothic"/>
                <a:ea typeface="Malgun Gothic"/>
              </a:rPr>
              <a:t>th:value</a:t>
            </a:r>
            <a:r>
              <a:rPr lang="en-US" altLang="ko-KR" spc="-14">
                <a:latin typeface="Malgun Gothic"/>
                <a:ea typeface="Malgun Gothic"/>
              </a:rPr>
              <a:t>=</a:t>
            </a:r>
            <a:r>
              <a:rPr lang="ko-KR" altLang="en-US" spc="-14">
                <a:latin typeface="Malgun Gothic"/>
                <a:ea typeface="Malgun Gothic"/>
              </a:rPr>
              <a:t> 안에 이 </a:t>
            </a:r>
            <a:r>
              <a:rPr lang="en-US" altLang="ko-KR" spc="-14" err="1">
                <a:latin typeface="Malgun Gothic"/>
                <a:ea typeface="Malgun Gothic"/>
              </a:rPr>
              <a:t>no</a:t>
            </a:r>
            <a:r>
              <a:rPr lang="ko-KR" altLang="en-US" spc="-14">
                <a:latin typeface="Malgun Gothic"/>
                <a:ea typeface="Malgun Gothic"/>
              </a:rPr>
              <a:t> 값을 담아 </a:t>
            </a:r>
            <a:r>
              <a:rPr lang="ko-KR" altLang="en-US" spc="-14" err="1">
                <a:latin typeface="Malgun Gothic"/>
                <a:ea typeface="Malgun Gothic"/>
              </a:rPr>
              <a:t>히든으로</a:t>
            </a:r>
            <a:r>
              <a:rPr lang="ko-KR" altLang="en-US" spc="-14">
                <a:latin typeface="Malgun Gothic"/>
                <a:ea typeface="Malgun Gothic"/>
              </a:rPr>
              <a:t> 넣어준다</a:t>
            </a:r>
            <a:r>
              <a:rPr lang="en-US" altLang="ko-KR" spc="-14">
                <a:latin typeface="Malgun Gothic"/>
                <a:ea typeface="Malgun Gothic"/>
              </a:rPr>
              <a:t>.</a:t>
            </a:r>
            <a:r>
              <a:rPr lang="ko-KR" altLang="en-US" spc="-14">
                <a:latin typeface="Malgun Gothic"/>
                <a:ea typeface="Malgun Gothic"/>
              </a:rPr>
              <a:t> 신고 폼 작성 시 사용자는 </a:t>
            </a:r>
            <a:r>
              <a:rPr lang="ko-KR" altLang="en-US" spc="-14" err="1">
                <a:latin typeface="Malgun Gothic"/>
                <a:ea typeface="Malgun Gothic"/>
              </a:rPr>
              <a:t>히든이라</a:t>
            </a:r>
            <a:r>
              <a:rPr lang="ko-KR" altLang="en-US" spc="-14">
                <a:latin typeface="Malgun Gothic"/>
                <a:ea typeface="Malgun Gothic"/>
              </a:rPr>
              <a:t> 이 코드를 볼 수 없지만 인풋의 값이 데이터베이스 프로젝트 코드로 등록된다</a:t>
            </a:r>
            <a:r>
              <a:rPr lang="en-US" altLang="ko-KR" spc="-14">
                <a:latin typeface="Malgun Gothic"/>
                <a:ea typeface="Malgun Gothic"/>
              </a:rPr>
              <a:t>.</a:t>
            </a:r>
            <a:r>
              <a:rPr lang="ko-KR" altLang="en-US" spc="-14">
                <a:latin typeface="TDTD고딕M"/>
                <a:ea typeface="TDTD고딕M"/>
              </a:rPr>
              <a:t> </a:t>
            </a:r>
            <a:endParaRPr lang="ko-KR"/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br>
              <a:rPr lang="ko-KR" altLang="en-US" sz="2400" spc="-14">
                <a:latin typeface="TDTD고딕M"/>
                <a:ea typeface="TDTD고딕M"/>
              </a:rPr>
            </a:b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endParaRPr lang="ko-KR" altLang="en-US" sz="2400" spc="-14">
              <a:solidFill>
                <a:srgbClr val="000000"/>
              </a:solidFill>
              <a:latin typeface="TDTD고딕M"/>
              <a:ea typeface="TDTD고딕M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714CC06-AC64-BC95-F074-524E10E97DB9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54356CE-AD97-BFBF-79ED-B8C98160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" y="145463"/>
            <a:ext cx="6889302" cy="6172200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40F9ADE-B2A0-D0B0-B629-886C70AB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9" y="6526319"/>
            <a:ext cx="8239125" cy="2085975"/>
          </a:xfrm>
          <a:prstGeom prst="rect">
            <a:avLst/>
          </a:prstGeom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A98CE29-B400-333C-B169-F92AE1E21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4" y="8941303"/>
            <a:ext cx="9144000" cy="10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93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3D347-6F29-5D00-85EA-CF444899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42AEFA0-18AA-580A-8D6C-4723FDF9ACFD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latin typeface="TDTD고딕M"/>
                <a:ea typeface="TDTD고딕M"/>
              </a:rPr>
              <a:t>정보 불러오기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8B64234-D2B7-765C-4050-EB1AC5B2584C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프론트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54B0B4F-86F6-DB1E-1775-DCAB6D9BAB5A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61D4182-89BF-9E12-2484-5E48DCFA79C3}"/>
              </a:ext>
            </a:extLst>
          </p:cNvPr>
          <p:cNvSpPr txBox="1"/>
          <p:nvPr/>
        </p:nvSpPr>
        <p:spPr>
          <a:xfrm>
            <a:off x="11421886" y="3772823"/>
            <a:ext cx="7566277" cy="2041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로그인한 사용자의 기본 정보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체크 시 : 불러오기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체크 해제 시 : 직접 입력할 수 있게 값 초기화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다시 체크 시 : 다시 불러오기</a:t>
            </a: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0DB2428-30FC-A2F4-58B5-BD50545D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" y="928688"/>
            <a:ext cx="8877300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11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7490C-2D95-9E23-FE09-C761D4BA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DE9A141-C187-AB36-5EE2-89B748DAB486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 err="1">
                <a:latin typeface="TDTD고딕M"/>
                <a:ea typeface="TDTD고딕M"/>
              </a:rPr>
              <a:t>Subpage를</a:t>
            </a:r>
            <a:r>
              <a:rPr lang="ko-KR" altLang="en-US" sz="2400" spc="-14">
                <a:latin typeface="TDTD고딕M"/>
                <a:ea typeface="TDTD고딕M"/>
              </a:rPr>
              <a:t> 통해 배송지 선택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323D56B-2B30-6D26-F57E-F4B239984C09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프론트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33093C1-A93E-5921-053F-87B2E615EF72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4CF591B-6354-2042-A998-1F51F442D09D}"/>
              </a:ext>
            </a:extLst>
          </p:cNvPr>
          <p:cNvSpPr txBox="1"/>
          <p:nvPr/>
        </p:nvSpPr>
        <p:spPr>
          <a:xfrm>
            <a:off x="11421886" y="3459859"/>
            <a:ext cx="7566277" cy="2041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subpage1을 기본으로 하여 다른 </a:t>
            </a:r>
            <a:r>
              <a:rPr lang="ko-KR" altLang="en-US" sz="2000" spc="-14" err="1">
                <a:latin typeface="TDTD고딕M"/>
                <a:ea typeface="TDTD고딕M"/>
              </a:rPr>
              <a:t>subpage</a:t>
            </a:r>
            <a:r>
              <a:rPr lang="ko-KR" altLang="en-US" sz="2000" spc="-14">
                <a:latin typeface="TDTD고딕M"/>
                <a:ea typeface="TDTD고딕M"/>
              </a:rPr>
              <a:t> 클릭 시 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이전 페이지 비활성화,</a:t>
            </a:r>
          </a:p>
          <a:p>
            <a:pPr>
              <a:lnSpc>
                <a:spcPts val="4060"/>
              </a:lnSpc>
            </a:pPr>
            <a:r>
              <a:rPr lang="ko-KR" altLang="en-US" sz="2000" spc="-14" err="1">
                <a:latin typeface="TDTD고딕M"/>
                <a:ea typeface="TDTD고딕M"/>
              </a:rPr>
              <a:t>Subpage</a:t>
            </a:r>
            <a:r>
              <a:rPr lang="ko-KR" altLang="en-US" sz="2000" spc="-14">
                <a:latin typeface="TDTD고딕M"/>
                <a:ea typeface="TDTD고딕M"/>
              </a:rPr>
              <a:t> 선택하는 부분에 텍스트 및 언더라인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활성화 / 비활성화</a:t>
            </a: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83A19A9-C3D6-CF6B-FE37-C7C66D57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18" y="324531"/>
            <a:ext cx="6686550" cy="7515225"/>
          </a:xfrm>
          <a:prstGeom prst="rect">
            <a:avLst/>
          </a:prstGeom>
        </p:spPr>
      </p:pic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B12A9D30-ABB3-9735-A35F-9219C99B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0" y="7807778"/>
            <a:ext cx="61626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5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0B717-ECE3-B74E-F56F-DEB3D872E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F61CE05-3000-B9E9-72B6-3239FBB347D6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latin typeface="TDTD고딕M"/>
                <a:ea typeface="TDTD고딕M"/>
              </a:rPr>
              <a:t>약관 팝업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D7972DE-7D45-BAB2-CD5F-04ACEF3BE60B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프론트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398A36C-FA8B-8415-FFF1-84169C36FAEC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5962FEB-4B5D-D5D9-73E4-C7BB200DBEFA}"/>
              </a:ext>
            </a:extLst>
          </p:cNvPr>
          <p:cNvSpPr txBox="1"/>
          <p:nvPr/>
        </p:nvSpPr>
        <p:spPr>
          <a:xfrm>
            <a:off x="11421886" y="3459859"/>
            <a:ext cx="7566277" cy="1515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팝업창을 통해 약관 확인,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'닫기' 버튼 외에도 </a:t>
            </a:r>
            <a:r>
              <a:rPr lang="ko-KR" altLang="en-US" sz="2000" spc="-14" err="1">
                <a:latin typeface="TDTD고딕M"/>
                <a:ea typeface="TDTD고딕M"/>
              </a:rPr>
              <a:t>팝업창</a:t>
            </a:r>
            <a:r>
              <a:rPr lang="ko-KR" altLang="en-US" sz="2000" spc="-14">
                <a:latin typeface="TDTD고딕M"/>
                <a:ea typeface="TDTD고딕M"/>
              </a:rPr>
              <a:t> 외부를 클릭 시 팝업 닫기</a:t>
            </a:r>
          </a:p>
          <a:p>
            <a:pPr>
              <a:lnSpc>
                <a:spcPts val="4060"/>
              </a:lnSpc>
            </a:pPr>
            <a:endParaRPr lang="ko-KR" altLang="en-US" sz="2000" spc="-14">
              <a:latin typeface="TDTD고딕M"/>
              <a:ea typeface="TDTD고딕M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F636E8F-65D0-E231-55FD-22A560209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1" y="676956"/>
            <a:ext cx="8039100" cy="5857875"/>
          </a:xfrm>
          <a:prstGeom prst="rect">
            <a:avLst/>
          </a:prstGeom>
        </p:spPr>
      </p:pic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F1AC3BF-7465-3796-E0E7-8AF7191F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1" y="6722609"/>
            <a:ext cx="79343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58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4D94-81F2-BC71-54B5-A6ADACF1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D684166-E608-EC98-CC33-A964EFFBBFD3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latin typeface="TDTD고딕M"/>
                <a:ea typeface="TDTD고딕M"/>
              </a:rPr>
              <a:t>모든 약관 체크 시 진행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FC68D13-F213-33BA-120E-E21423D7BA84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프론트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BA71A1D-DE88-2181-5051-BFB8E930DF61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B4F2273-511C-865A-F1DE-B10B47C9B100}"/>
              </a:ext>
            </a:extLst>
          </p:cNvPr>
          <p:cNvSpPr txBox="1"/>
          <p:nvPr/>
        </p:nvSpPr>
        <p:spPr>
          <a:xfrm>
            <a:off x="11421886" y="3459859"/>
            <a:ext cx="7566277" cy="990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모든 약관에 체크 시, "후원하기" 버튼의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배경색 변경 및 클릭 활성화</a:t>
            </a: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54FCFAA-28D7-2092-D99B-A25394C8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82" y="5457145"/>
            <a:ext cx="6648450" cy="4924425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74AA77A-6FC5-2927-8EA3-2348DDBA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84" y="174852"/>
            <a:ext cx="70770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78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CA128-233C-12E0-6885-5ED50E3C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AC32195-772D-3298-B172-BF112B29D5C4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latin typeface="TDTD고딕M"/>
                <a:ea typeface="TDTD고딕M"/>
              </a:rPr>
              <a:t>후원 취소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033A21B-9C9C-7CD3-2403-1E76DCBB29E1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프론트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6A14F03-9B0D-0A51-0716-E94DBEBB503D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FF4D953D-0E06-CBAD-2603-ACC535538DE2}"/>
              </a:ext>
            </a:extLst>
          </p:cNvPr>
          <p:cNvSpPr txBox="1"/>
          <p:nvPr/>
        </p:nvSpPr>
        <p:spPr>
          <a:xfrm>
            <a:off x="11421886" y="3459859"/>
            <a:ext cx="7566277" cy="1515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후원 취소 시, 취소 여부를 확인하는 </a:t>
            </a:r>
            <a:r>
              <a:rPr lang="ko-KR" altLang="en-US" sz="2000" spc="-14" err="1">
                <a:latin typeface="TDTD고딕M"/>
                <a:ea typeface="TDTD고딕M"/>
              </a:rPr>
              <a:t>알림창</a:t>
            </a:r>
            <a:r>
              <a:rPr lang="ko-KR" altLang="en-US" sz="2000" spc="-14">
                <a:latin typeface="TDTD고딕M"/>
                <a:ea typeface="TDTD고딕M"/>
              </a:rPr>
              <a:t>,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이미 취소된 후원 건에 대해 이벤트 중복으로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처리하지 않음</a:t>
            </a:r>
          </a:p>
        </p:txBody>
      </p:sp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6AA0CC2-9071-3B44-A1F4-BE5783C1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773566"/>
            <a:ext cx="85058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89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80054-441C-5298-E015-5F31903F6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DBC96C9-67FB-2F50-93BB-B29BCD7AAE74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 err="1">
                <a:latin typeface="TDTD고딕M"/>
                <a:ea typeface="TDTD고딕M"/>
              </a:rPr>
              <a:t>KakaoPay</a:t>
            </a:r>
            <a:r>
              <a:rPr lang="ko-KR" altLang="en-US" sz="2400" spc="-14">
                <a:latin typeface="TDTD고딕M"/>
                <a:ea typeface="TDTD고딕M"/>
              </a:rPr>
              <a:t> 결제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5946B89-2ACA-50ED-E443-68C41FC0ACF9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022957C-8B6E-80AE-7D08-C229717AA957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051C526-BD99-76EA-BF35-5E6ADA1D3047}"/>
              </a:ext>
            </a:extLst>
          </p:cNvPr>
          <p:cNvSpPr txBox="1"/>
          <p:nvPr/>
        </p:nvSpPr>
        <p:spPr>
          <a:xfrm>
            <a:off x="11421886" y="3772823"/>
            <a:ext cx="7566277" cy="990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 err="1">
                <a:latin typeface="TDTD고딕M"/>
                <a:ea typeface="TDTD고딕M"/>
              </a:rPr>
              <a:t>KakaoPay</a:t>
            </a:r>
            <a:r>
              <a:rPr lang="ko-KR" altLang="en-US" sz="2000" spc="-14">
                <a:latin typeface="TDTD고딕M"/>
                <a:ea typeface="TDTD고딕M"/>
              </a:rPr>
              <a:t> </a:t>
            </a:r>
            <a:r>
              <a:rPr lang="ko-KR" altLang="en-US" sz="2000" spc="-14" err="1">
                <a:latin typeface="TDTD고딕M"/>
                <a:ea typeface="TDTD고딕M"/>
              </a:rPr>
              <a:t>API를</a:t>
            </a:r>
            <a:r>
              <a:rPr lang="ko-KR" altLang="en-US" sz="2000" spc="-14">
                <a:latin typeface="TDTD고딕M"/>
                <a:ea typeface="TDTD고딕M"/>
              </a:rPr>
              <a:t> 통해 카카오페이 결제,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후원 내역 페이지에서 결제 취소 진행</a:t>
            </a: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044957B-DD45-F214-2ADE-E1E63881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77" y="605518"/>
            <a:ext cx="7724775" cy="3333750"/>
          </a:xfrm>
          <a:prstGeom prst="rect">
            <a:avLst/>
          </a:prstGeom>
        </p:spPr>
      </p:pic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7040E3E-55CB-7F2C-FA83-DA78A3BC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4" y="4402592"/>
            <a:ext cx="79533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05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EDDFE-0C05-B099-C964-82D15A4A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E25752A-2907-C3D2-18DC-94415DA05036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결제 프로세스 페이지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77B90B8-D2F3-D0F0-4C8B-1EA6A713AAEB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2E1078C-5999-7D1A-8020-4537EE46B2C0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AFD5C9F-21AE-775D-1E79-AFD7E57F65DA}"/>
              </a:ext>
            </a:extLst>
          </p:cNvPr>
          <p:cNvSpPr txBox="1"/>
          <p:nvPr/>
        </p:nvSpPr>
        <p:spPr>
          <a:xfrm>
            <a:off x="11421886" y="3487073"/>
            <a:ext cx="7566277" cy="1515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 err="1">
                <a:solidFill>
                  <a:srgbClr val="000000"/>
                </a:solidFill>
                <a:latin typeface="TDTD고딕M"/>
                <a:ea typeface="TDTD고딕M"/>
              </a:rPr>
              <a:t>Product</a:t>
            </a: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 페이지에서 상품 정보, </a:t>
            </a:r>
            <a:r>
              <a:rPr lang="ko-KR" altLang="en-US" sz="2000" spc="-14" err="1">
                <a:solidFill>
                  <a:srgbClr val="000000"/>
                </a:solidFill>
                <a:latin typeface="TDTD고딕M"/>
                <a:ea typeface="TDTD고딕M"/>
              </a:rPr>
              <a:t>address</a:t>
            </a: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 페이지에서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주소지 정보, </a:t>
            </a:r>
            <a:r>
              <a:rPr lang="ko-KR" altLang="en-US" sz="2000" spc="-14" err="1">
                <a:solidFill>
                  <a:srgbClr val="000000"/>
                </a:solidFill>
                <a:latin typeface="TDTD고딕M"/>
                <a:ea typeface="TDTD고딕M"/>
              </a:rPr>
              <a:t>payReservation</a:t>
            </a: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 페이지에서 결제 정보를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저장하여 결제 내역 페이지로 전달</a:t>
            </a: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B8E07BC-851D-67C4-38DA-21BDCFC7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0" y="240166"/>
            <a:ext cx="6086475" cy="2295525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53FF3EF-DF04-71AC-9D8D-6E996FA0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500993"/>
            <a:ext cx="4552950" cy="1257300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63FCA5-D7AE-6BDA-5DA0-4EAB9F42F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92336"/>
            <a:ext cx="5105400" cy="1104900"/>
          </a:xfrm>
          <a:prstGeom prst="rect">
            <a:avLst/>
          </a:prstGeom>
        </p:spPr>
      </p:pic>
      <p:pic>
        <p:nvPicPr>
          <p:cNvPr id="8" name="그림 7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A81991E5-5753-6502-5344-BA196F079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102679"/>
            <a:ext cx="6819900" cy="1905000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61DCAB9-52C8-0348-BA67-86AF80568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34" y="7226753"/>
            <a:ext cx="5019675" cy="1466850"/>
          </a:xfrm>
          <a:prstGeom prst="rect">
            <a:avLst/>
          </a:prstGeom>
        </p:spPr>
      </p:pic>
      <p:pic>
        <p:nvPicPr>
          <p:cNvPr id="10" name="그림 9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A79D20EF-D305-9BCD-7570-852C01D85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177" y="8690882"/>
            <a:ext cx="65055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0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ED39-14F9-C8CB-B6F2-929883B46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4561335-EAD5-46FF-C779-6633C5D6D39D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결제 내역 </a:t>
            </a:r>
            <a:r>
              <a:rPr lang="ko-KR" altLang="en-US" sz="2400" spc="-14" err="1">
                <a:solidFill>
                  <a:srgbClr val="000000"/>
                </a:solidFill>
                <a:latin typeface="TDTD고딕M"/>
                <a:ea typeface="TDTD고딕M"/>
              </a:rPr>
              <a:t>insert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3EA4571-CBEE-035B-CA4A-B337B96DAA98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D3E6670-0898-051A-4506-9AFBCADF7C81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7369817C-7804-447F-75F9-953866846AE5}"/>
              </a:ext>
            </a:extLst>
          </p:cNvPr>
          <p:cNvSpPr txBox="1"/>
          <p:nvPr/>
        </p:nvSpPr>
        <p:spPr>
          <a:xfrm>
            <a:off x="11421886" y="3582323"/>
            <a:ext cx="7566277" cy="990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결제 페이지에서 결제 상세 내역 </a:t>
            </a:r>
            <a:r>
              <a:rPr lang="ko-KR" altLang="en-US" sz="2000" spc="-14" err="1">
                <a:latin typeface="TDTD고딕M"/>
                <a:ea typeface="TDTD고딕M"/>
              </a:rPr>
              <a:t>insert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및 동일한 </a:t>
            </a:r>
            <a:r>
              <a:rPr lang="ko-KR" altLang="en-US" sz="2000" spc="-14" err="1">
                <a:latin typeface="TDTD고딕M"/>
                <a:ea typeface="TDTD고딕M"/>
              </a:rPr>
              <a:t>pay_approval_code로</a:t>
            </a:r>
            <a:r>
              <a:rPr lang="ko-KR" altLang="en-US" sz="2000" spc="-14">
                <a:latin typeface="TDTD고딕M"/>
                <a:ea typeface="TDTD고딕M"/>
              </a:rPr>
              <a:t> 결제 상태 정보 </a:t>
            </a:r>
            <a:r>
              <a:rPr lang="ko-KR" altLang="en-US" sz="2000" spc="-14" err="1">
                <a:latin typeface="TDTD고딕M"/>
                <a:ea typeface="TDTD고딕M"/>
              </a:rPr>
              <a:t>insert</a:t>
            </a: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109CC9E-E771-19E5-F976-05B00D65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586468"/>
            <a:ext cx="8724900" cy="4705350"/>
          </a:xfrm>
          <a:prstGeom prst="rect">
            <a:avLst/>
          </a:prstGeom>
        </p:spPr>
      </p:pic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1AD9B7B-6970-6BBD-82A2-02229C483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5595938"/>
            <a:ext cx="93059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0110B-743D-FEA9-1614-0F6A2CF5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D22EBA9-C65E-8378-A7D5-311E1178876F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latin typeface="TDTD고딕M"/>
                <a:ea typeface="TDTD고딕M"/>
              </a:rPr>
              <a:t>결제 취소 및 결제 상태 DB </a:t>
            </a:r>
            <a:r>
              <a:rPr lang="ko-KR" altLang="en-US" sz="2400" spc="-14" err="1">
                <a:latin typeface="TDTD고딕M"/>
                <a:ea typeface="TDTD고딕M"/>
              </a:rPr>
              <a:t>update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2B63B2F-E61C-6E28-750E-28E260CB7BE3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B978674-D399-7182-F0B9-E6760580B830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3630625-6A5C-062F-7200-463B19D6A274}"/>
              </a:ext>
            </a:extLst>
          </p:cNvPr>
          <p:cNvSpPr txBox="1"/>
          <p:nvPr/>
        </p:nvSpPr>
        <p:spPr>
          <a:xfrm>
            <a:off x="11421886" y="3636751"/>
            <a:ext cx="7566277" cy="990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결제 취소를 진행할 경우 해당 결제 코드의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latin typeface="TDTD고딕M"/>
                <a:ea typeface="TDTD고딕M"/>
              </a:rPr>
              <a:t>결제 상태 정보를 "결제 </a:t>
            </a:r>
            <a:r>
              <a:rPr lang="ko-KR" altLang="en-US" sz="2000" spc="-14" err="1">
                <a:latin typeface="TDTD고딕M"/>
                <a:ea typeface="TDTD고딕M"/>
              </a:rPr>
              <a:t>완료"에서</a:t>
            </a:r>
            <a:r>
              <a:rPr lang="ko-KR" altLang="en-US" sz="2000" spc="-14">
                <a:latin typeface="TDTD고딕M"/>
                <a:ea typeface="TDTD고딕M"/>
              </a:rPr>
              <a:t> "결제 취소"로 </a:t>
            </a:r>
            <a:r>
              <a:rPr lang="ko-KR" altLang="en-US" sz="2000" spc="-14" err="1">
                <a:latin typeface="TDTD고딕M"/>
                <a:ea typeface="TDTD고딕M"/>
              </a:rPr>
              <a:t>update</a:t>
            </a:r>
            <a:endParaRPr lang="ko-KR" altLang="en-US" sz="2000" spc="-14">
              <a:latin typeface="TDTD고딕M"/>
              <a:ea typeface="TDTD고딕M"/>
            </a:endParaRPr>
          </a:p>
        </p:txBody>
      </p:sp>
      <p:pic>
        <p:nvPicPr>
          <p:cNvPr id="2" name="그림 1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B97A8010-043D-05F7-3A82-589CC885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70" y="1019175"/>
            <a:ext cx="8715375" cy="4438650"/>
          </a:xfrm>
          <a:prstGeom prst="rect">
            <a:avLst/>
          </a:prstGeom>
        </p:spPr>
      </p:pic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BC5FA2C-12D4-E53A-220D-4DBC1B8E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09" y="5991906"/>
            <a:ext cx="89630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7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CF731-4E7B-E9A5-3176-E2C64C5A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66677A-86F1-2CE3-E556-EEC1BC73A653}"/>
              </a:ext>
            </a:extLst>
          </p:cNvPr>
          <p:cNvSpPr/>
          <p:nvPr/>
        </p:nvSpPr>
        <p:spPr>
          <a:xfrm>
            <a:off x="-1" y="1864528"/>
            <a:ext cx="18287999" cy="8417862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B85F85-49DF-042E-E184-DE67E4B3485C}"/>
              </a:ext>
            </a:extLst>
          </p:cNvPr>
          <p:cNvSpPr txBox="1"/>
          <p:nvPr/>
        </p:nvSpPr>
        <p:spPr>
          <a:xfrm>
            <a:off x="769681" y="1009342"/>
            <a:ext cx="80931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주요 일정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775960-8325-E937-08CC-7351481536E3}"/>
              </a:ext>
            </a:extLst>
          </p:cNvPr>
          <p:cNvSpPr/>
          <p:nvPr/>
        </p:nvSpPr>
        <p:spPr>
          <a:xfrm>
            <a:off x="898729" y="1797940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982899D3-FD07-77A3-54C2-5CE7B3F3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47" y="2890340"/>
            <a:ext cx="12689791" cy="6365828"/>
          </a:xfrm>
          <a:prstGeom prst="rect">
            <a:avLst/>
          </a:prstGeom>
        </p:spPr>
      </p:pic>
      <p:pic>
        <p:nvPicPr>
          <p:cNvPr id="5" name="그림 4" descr="불꽃놀이, 어둠이(가) 표시된 사진&#10;&#10;자동 생성된 설명">
            <a:extLst>
              <a:ext uri="{FF2B5EF4-FFF2-40B4-BE49-F238E27FC236}">
                <a16:creationId xmlns:a16="http://schemas.microsoft.com/office/drawing/2014/main" id="{A5EC781C-0F20-F036-310D-57262487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926" y="9172884"/>
            <a:ext cx="2844527" cy="1131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F3E4A8-F681-221A-6B0D-7E9A799D0221}"/>
              </a:ext>
            </a:extLst>
          </p:cNvPr>
          <p:cNvSpPr txBox="1"/>
          <p:nvPr/>
        </p:nvSpPr>
        <p:spPr>
          <a:xfrm>
            <a:off x="4076441" y="1199820"/>
            <a:ext cx="530020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ea typeface="맑은 고딕"/>
                <a:cs typeface="Calibri"/>
              </a:rPr>
              <a:t>2023.11 ~ 2023.12</a:t>
            </a:r>
          </a:p>
        </p:txBody>
      </p:sp>
    </p:spTree>
    <p:extLst>
      <p:ext uri="{BB962C8B-B14F-4D97-AF65-F5344CB8AC3E}">
        <p14:creationId xmlns:p14="http://schemas.microsoft.com/office/powerpoint/2010/main" val="1643965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A1BAB-5564-CD43-38EC-9F64A2008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DDBCB15-8EE6-F6E0-A319-3D8C2D0B116D}"/>
              </a:ext>
            </a:extLst>
          </p:cNvPr>
          <p:cNvSpPr txBox="1"/>
          <p:nvPr/>
        </p:nvSpPr>
        <p:spPr>
          <a:xfrm>
            <a:off x="11427120" y="2577331"/>
            <a:ext cx="7566277" cy="47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400" spc="-14">
                <a:solidFill>
                  <a:srgbClr val="000000"/>
                </a:solidFill>
                <a:latin typeface="TDTD고딕M"/>
                <a:ea typeface="TDTD고딕M"/>
              </a:rPr>
              <a:t>프로젝트 후원 모금액 계산</a:t>
            </a:r>
            <a:endParaRPr lang="ko-KR" altLang="en-US" sz="2400" spc="-14">
              <a:latin typeface="TDTD고딕M"/>
              <a:ea typeface="TDTD고딕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4EB7F28-ABBD-9237-6CAE-BB01D6525893}"/>
              </a:ext>
            </a:extLst>
          </p:cNvPr>
          <p:cNvSpPr txBox="1"/>
          <p:nvPr/>
        </p:nvSpPr>
        <p:spPr>
          <a:xfrm>
            <a:off x="11165238" y="6728"/>
            <a:ext cx="6204538" cy="201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5400" b="1">
                <a:solidFill>
                  <a:srgbClr val="000000"/>
                </a:solidFill>
                <a:ea typeface="TDTD고딕M"/>
                <a:cs typeface="Calibri"/>
              </a:rPr>
              <a:t>주요 코드 설명 </a:t>
            </a:r>
            <a:endParaRPr lang="ko-KR" sz="5400" b="1">
              <a:ea typeface="맑은 고딕"/>
              <a:cs typeface="Calibri"/>
            </a:endParaRPr>
          </a:p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3200" b="1">
                <a:solidFill>
                  <a:srgbClr val="000000"/>
                </a:solidFill>
                <a:ea typeface="TDTD고딕M"/>
                <a:cs typeface="Calibri"/>
              </a:rPr>
              <a:t>- </a:t>
            </a:r>
            <a:r>
              <a:rPr lang="ko-KR" altLang="en-US" sz="3200" b="1" err="1">
                <a:solidFill>
                  <a:srgbClr val="000000"/>
                </a:solidFill>
                <a:ea typeface="TDTD고딕M"/>
                <a:cs typeface="Calibri"/>
              </a:rPr>
              <a:t>백엔드</a:t>
            </a:r>
            <a:endParaRPr lang="ko-KR" altLang="en-US" sz="3200">
              <a:solidFill>
                <a:srgbClr val="000000"/>
              </a:solidFill>
              <a:ea typeface="TDTD고딕M"/>
              <a:cs typeface="Calibri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437C867-A8EB-58E2-B38B-5FC3FB36E64E}"/>
              </a:ext>
            </a:extLst>
          </p:cNvPr>
          <p:cNvSpPr/>
          <p:nvPr/>
        </p:nvSpPr>
        <p:spPr>
          <a:xfrm>
            <a:off x="-79747" y="813"/>
            <a:ext cx="11177004" cy="10479944"/>
          </a:xfrm>
          <a:custGeom>
            <a:avLst/>
            <a:gdLst/>
            <a:ahLst/>
            <a:cxnLst/>
            <a:rect l="l" t="t" r="r" b="b"/>
            <a:pathLst>
              <a:path w="61669584" h="62021029">
                <a:moveTo>
                  <a:pt x="0" y="0"/>
                </a:moveTo>
                <a:lnTo>
                  <a:pt x="61669584" y="0"/>
                </a:lnTo>
                <a:lnTo>
                  <a:pt x="61669584" y="62021029"/>
                </a:lnTo>
                <a:lnTo>
                  <a:pt x="0" y="620210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3C2CF2D8-3142-1938-7510-BB0B8A56274D}"/>
              </a:ext>
            </a:extLst>
          </p:cNvPr>
          <p:cNvSpPr txBox="1"/>
          <p:nvPr/>
        </p:nvSpPr>
        <p:spPr>
          <a:xfrm>
            <a:off x="11421886" y="3500680"/>
            <a:ext cx="7566277" cy="2567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결제 상태 </a:t>
            </a:r>
            <a:r>
              <a:rPr lang="ko-KR" altLang="en-US" sz="2000" spc="-14" err="1">
                <a:solidFill>
                  <a:srgbClr val="000000"/>
                </a:solidFill>
                <a:latin typeface="TDTD고딕M"/>
                <a:ea typeface="TDTD고딕M"/>
              </a:rPr>
              <a:t>DB에서</a:t>
            </a: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 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("결제 </a:t>
            </a:r>
            <a:r>
              <a:rPr lang="ko-KR" altLang="en-US" sz="2000" spc="-14" err="1">
                <a:solidFill>
                  <a:srgbClr val="000000"/>
                </a:solidFill>
                <a:latin typeface="TDTD고딕M"/>
                <a:ea typeface="TDTD고딕M"/>
              </a:rPr>
              <a:t>완료"인</a:t>
            </a: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 건 수) * (해당 건의 선물 옵션 가격)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을 합산하여 프로젝트의 후원 모금액 계산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-&gt; 후원 </a:t>
            </a:r>
            <a:r>
              <a:rPr lang="ko-KR" altLang="en-US" sz="2000" spc="-14" err="1">
                <a:solidFill>
                  <a:srgbClr val="000000"/>
                </a:solidFill>
                <a:latin typeface="TDTD고딕M"/>
                <a:ea typeface="TDTD고딕M"/>
              </a:rPr>
              <a:t>달성률</a:t>
            </a: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 계산</a:t>
            </a:r>
          </a:p>
          <a:p>
            <a:pPr>
              <a:lnSpc>
                <a:spcPts val="4060"/>
              </a:lnSpc>
            </a:pPr>
            <a:r>
              <a:rPr lang="ko-KR" altLang="en-US" sz="2000" spc="-14">
                <a:solidFill>
                  <a:srgbClr val="000000"/>
                </a:solidFill>
                <a:latin typeface="TDTD고딕M"/>
                <a:ea typeface="TDTD고딕M"/>
              </a:rPr>
              <a:t>    : 소수점 둘째자리에서 반올림하여 계산</a:t>
            </a: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F13B41F-47EC-6419-2D29-88E6D871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6023203"/>
            <a:ext cx="6838950" cy="1343025"/>
          </a:xfrm>
          <a:prstGeom prst="rect">
            <a:avLst/>
          </a:prstGeom>
        </p:spPr>
      </p:pic>
      <p:pic>
        <p:nvPicPr>
          <p:cNvPr id="5" name="그림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D95E530-4129-FBC4-26A6-BA85D8D0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74" y="715056"/>
            <a:ext cx="8239125" cy="482917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22606E8-1ECA-079A-10F2-1FD1F4E3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7" y="8005082"/>
            <a:ext cx="71628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46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50C26C-C577-77E0-F2E3-7511F504E364}"/>
              </a:ext>
            </a:extLst>
          </p:cNvPr>
          <p:cNvGrpSpPr/>
          <p:nvPr/>
        </p:nvGrpSpPr>
        <p:grpSpPr>
          <a:xfrm>
            <a:off x="793878" y="1868632"/>
            <a:ext cx="16475393" cy="2578870"/>
            <a:chOff x="793878" y="2110111"/>
            <a:chExt cx="8941253" cy="3319405"/>
          </a:xfrm>
        </p:grpSpPr>
        <p:sp>
          <p:nvSpPr>
            <p:cNvPr id="3" name="Freeform 3"/>
            <p:cNvSpPr/>
            <p:nvPr/>
          </p:nvSpPr>
          <p:spPr>
            <a:xfrm>
              <a:off x="803572" y="2119805"/>
              <a:ext cx="8921865" cy="3300017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793878" y="2110111"/>
              <a:ext cx="8941253" cy="3319405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541177" y="2690590"/>
              <a:ext cx="4320202" cy="472309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>
                  <a:solidFill>
                    <a:srgbClr val="000000"/>
                  </a:solidFill>
                  <a:ea typeface="TDTD고딕M"/>
                  <a:cs typeface="Calibri"/>
                </a:rPr>
                <a:t>사용자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7222" y="464042"/>
            <a:ext cx="6070147" cy="104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ko-KR" altLang="en-US" sz="6000">
                <a:solidFill>
                  <a:srgbClr val="000000"/>
                </a:solidFill>
                <a:ea typeface="TDTD고딕M"/>
                <a:cs typeface="Calibri"/>
              </a:rPr>
              <a:t>개선점</a:t>
            </a:r>
            <a:endParaRPr lang="en-US" sz="6000" u="none">
              <a:solidFill>
                <a:srgbClr val="000000"/>
              </a:solidFill>
              <a:ea typeface="TDTD고딕M"/>
              <a:cs typeface="Calibri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A09D231-7AD3-F0BF-8932-B2042FF38569}"/>
              </a:ext>
            </a:extLst>
          </p:cNvPr>
          <p:cNvGrpSpPr/>
          <p:nvPr/>
        </p:nvGrpSpPr>
        <p:grpSpPr>
          <a:xfrm>
            <a:off x="793878" y="4718085"/>
            <a:ext cx="16475393" cy="2578872"/>
            <a:chOff x="793878" y="2110111"/>
            <a:chExt cx="8941253" cy="3319405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0FD8E8B9-FE92-88FB-1C8E-E7D2983C830C}"/>
                </a:ext>
              </a:extLst>
            </p:cNvPr>
            <p:cNvSpPr/>
            <p:nvPr/>
          </p:nvSpPr>
          <p:spPr>
            <a:xfrm>
              <a:off x="803572" y="2119805"/>
              <a:ext cx="8921865" cy="3300017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8DFA84F0-7C7B-A197-4240-FCB4EC00B58A}"/>
                </a:ext>
              </a:extLst>
            </p:cNvPr>
            <p:cNvSpPr/>
            <p:nvPr/>
          </p:nvSpPr>
          <p:spPr>
            <a:xfrm>
              <a:off x="793878" y="2110111"/>
              <a:ext cx="8941253" cy="3319405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DB1403EA-69BD-8244-5D7C-5AC177C8BBA8}"/>
                </a:ext>
              </a:extLst>
            </p:cNvPr>
            <p:cNvGrpSpPr/>
            <p:nvPr/>
          </p:nvGrpSpPr>
          <p:grpSpPr>
            <a:xfrm>
              <a:off x="2584861" y="2649146"/>
              <a:ext cx="6237228" cy="2652441"/>
              <a:chOff x="-3145234" y="-572476"/>
              <a:chExt cx="8316303" cy="3536583"/>
            </a:xfrm>
          </p:grpSpPr>
          <p:sp>
            <p:nvSpPr>
              <p:cNvPr id="37" name="TextBox 11">
                <a:extLst>
                  <a:ext uri="{FF2B5EF4-FFF2-40B4-BE49-F238E27FC236}">
                    <a16:creationId xmlns:a16="http://schemas.microsoft.com/office/drawing/2014/main" id="{75303873-63D8-9E0A-0021-EF3AE220DE3A}"/>
                  </a:ext>
                </a:extLst>
              </p:cNvPr>
              <p:cNvSpPr txBox="1"/>
              <p:nvPr/>
            </p:nvSpPr>
            <p:spPr>
              <a:xfrm>
                <a:off x="-3145234" y="-572476"/>
                <a:ext cx="5760270" cy="810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920"/>
                  </a:lnSpc>
                  <a:spcBef>
                    <a:spcPct val="0"/>
                  </a:spcBef>
                </a:pPr>
                <a:r>
                  <a:rPr lang="ko-KR" altLang="en-US" sz="2800">
                    <a:solidFill>
                      <a:srgbClr val="000000"/>
                    </a:solidFill>
                    <a:ea typeface="TDTD고딕M"/>
                    <a:cs typeface="Calibri"/>
                  </a:rPr>
                  <a:t>창작자</a:t>
                </a:r>
              </a:p>
            </p:txBody>
          </p:sp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5FDCDE52-7828-AF81-7A41-DE1F7CDC604D}"/>
                  </a:ext>
                </a:extLst>
              </p:cNvPr>
              <p:cNvSpPr txBox="1"/>
              <p:nvPr/>
            </p:nvSpPr>
            <p:spPr>
              <a:xfrm>
                <a:off x="-3117037" y="277733"/>
                <a:ext cx="8288106" cy="26863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3080"/>
                  </a:lnSpc>
                  <a:buFont typeface="Calibri"/>
                  <a:buChar char="-"/>
                </a:pPr>
                <a:r>
                  <a:rPr lang="ko-KR" altLang="en-US" sz="2200">
                    <a:ea typeface="TDTD고딕M"/>
                    <a:cs typeface="Calibri"/>
                  </a:rPr>
                  <a:t>프로젝트 상태에 따른 조건 처리</a:t>
                </a:r>
              </a:p>
              <a:p>
                <a:pPr marL="342900" indent="-342900">
                  <a:lnSpc>
                    <a:spcPts val="3080"/>
                  </a:lnSpc>
                  <a:buFont typeface="Calibri"/>
                  <a:buChar char="-"/>
                </a:pPr>
                <a:r>
                  <a:rPr lang="ko-KR" altLang="en-US" sz="2200">
                    <a:solidFill>
                      <a:srgbClr val="000000"/>
                    </a:solidFill>
                    <a:latin typeface="Calibri"/>
                    <a:ea typeface="TDTD고딕M"/>
                    <a:cs typeface="Calibri"/>
                  </a:rPr>
                  <a:t>시간 부족으로 인한 세부 기능 미구현</a:t>
                </a:r>
              </a:p>
              <a:p>
                <a:pPr marL="342900" indent="-342900">
                  <a:lnSpc>
                    <a:spcPts val="3080"/>
                  </a:lnSpc>
                  <a:buFont typeface="Calibri"/>
                  <a:buChar char="-"/>
                </a:pPr>
                <a:r>
                  <a:rPr lang="ko-KR" altLang="en-US" sz="2200">
                    <a:solidFill>
                      <a:srgbClr val="000000"/>
                    </a:solidFill>
                    <a:latin typeface="Calibri"/>
                    <a:ea typeface="TDTD고딕M"/>
                    <a:cs typeface="Calibri"/>
                  </a:rPr>
                  <a:t>불필요한 로직 </a:t>
                </a:r>
                <a:endParaRPr lang="ko-KR" altLang="en-US" sz="2200" u="none">
                  <a:solidFill>
                    <a:srgbClr val="000000"/>
                  </a:solidFill>
                  <a:latin typeface="Calibri"/>
                  <a:ea typeface="TDTD고딕M"/>
                  <a:cs typeface="Calibri"/>
                </a:endParaRPr>
              </a:p>
              <a:p>
                <a:pPr>
                  <a:lnSpc>
                    <a:spcPts val="3080"/>
                  </a:lnSpc>
                </a:pPr>
                <a:endParaRPr lang="ko-KR" altLang="en-US" sz="2200">
                  <a:solidFill>
                    <a:srgbClr val="000000"/>
                  </a:solidFill>
                  <a:latin typeface="Calibri"/>
                  <a:ea typeface="TDTD고딕M"/>
                  <a:cs typeface="Calibri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84A32BF-BB71-8064-B961-CF448291FCA1}"/>
              </a:ext>
            </a:extLst>
          </p:cNvPr>
          <p:cNvGrpSpPr/>
          <p:nvPr/>
        </p:nvGrpSpPr>
        <p:grpSpPr>
          <a:xfrm>
            <a:off x="793878" y="7615829"/>
            <a:ext cx="16475393" cy="2578870"/>
            <a:chOff x="793878" y="2110111"/>
            <a:chExt cx="8941253" cy="3319405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F6EBB9FE-0CB9-C197-51DC-807C95690450}"/>
                </a:ext>
              </a:extLst>
            </p:cNvPr>
            <p:cNvSpPr/>
            <p:nvPr/>
          </p:nvSpPr>
          <p:spPr>
            <a:xfrm>
              <a:off x="803572" y="2119805"/>
              <a:ext cx="8921865" cy="3300017"/>
            </a:xfrm>
            <a:custGeom>
              <a:avLst/>
              <a:gdLst/>
              <a:ahLst/>
              <a:cxnLst/>
              <a:rect l="l" t="t" r="r" b="b"/>
              <a:pathLst>
                <a:path w="66624016" h="24642875">
                  <a:moveTo>
                    <a:pt x="0" y="0"/>
                  </a:moveTo>
                  <a:lnTo>
                    <a:pt x="66624016" y="0"/>
                  </a:lnTo>
                  <a:lnTo>
                    <a:pt x="66624016" y="24642875"/>
                  </a:lnTo>
                  <a:lnTo>
                    <a:pt x="0" y="24642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52AF9070-2351-9E40-5360-B934147CDB54}"/>
                </a:ext>
              </a:extLst>
            </p:cNvPr>
            <p:cNvSpPr/>
            <p:nvPr/>
          </p:nvSpPr>
          <p:spPr>
            <a:xfrm>
              <a:off x="793878" y="2110111"/>
              <a:ext cx="8941253" cy="3319405"/>
            </a:xfrm>
            <a:custGeom>
              <a:avLst/>
              <a:gdLst/>
              <a:ahLst/>
              <a:cxnLst/>
              <a:rect l="l" t="t" r="r" b="b"/>
              <a:pathLst>
                <a:path w="66768799" h="24787656">
                  <a:moveTo>
                    <a:pt x="66624020" y="24642876"/>
                  </a:moveTo>
                  <a:lnTo>
                    <a:pt x="66768799" y="24642876"/>
                  </a:lnTo>
                  <a:lnTo>
                    <a:pt x="66768799" y="24787656"/>
                  </a:lnTo>
                  <a:lnTo>
                    <a:pt x="66624020" y="24787656"/>
                  </a:lnTo>
                  <a:lnTo>
                    <a:pt x="66624020" y="246428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4642876"/>
                  </a:lnTo>
                  <a:lnTo>
                    <a:pt x="0" y="24642876"/>
                  </a:lnTo>
                  <a:lnTo>
                    <a:pt x="0" y="144780"/>
                  </a:lnTo>
                  <a:close/>
                  <a:moveTo>
                    <a:pt x="0" y="24642876"/>
                  </a:moveTo>
                  <a:lnTo>
                    <a:pt x="144780" y="24642876"/>
                  </a:lnTo>
                  <a:lnTo>
                    <a:pt x="144780" y="24787656"/>
                  </a:lnTo>
                  <a:lnTo>
                    <a:pt x="0" y="24787656"/>
                  </a:lnTo>
                  <a:lnTo>
                    <a:pt x="0" y="24642876"/>
                  </a:lnTo>
                  <a:close/>
                  <a:moveTo>
                    <a:pt x="66624020" y="144780"/>
                  </a:moveTo>
                  <a:lnTo>
                    <a:pt x="66768799" y="144780"/>
                  </a:lnTo>
                  <a:lnTo>
                    <a:pt x="66768799" y="24642876"/>
                  </a:lnTo>
                  <a:lnTo>
                    <a:pt x="66624020" y="24642876"/>
                  </a:lnTo>
                  <a:lnTo>
                    <a:pt x="66624020" y="144780"/>
                  </a:lnTo>
                  <a:close/>
                  <a:moveTo>
                    <a:pt x="144780" y="24642876"/>
                  </a:moveTo>
                  <a:lnTo>
                    <a:pt x="66624020" y="24642876"/>
                  </a:lnTo>
                  <a:lnTo>
                    <a:pt x="66624020" y="24787656"/>
                  </a:lnTo>
                  <a:lnTo>
                    <a:pt x="144780" y="24787656"/>
                  </a:lnTo>
                  <a:lnTo>
                    <a:pt x="144780" y="24642876"/>
                  </a:lnTo>
                  <a:close/>
                  <a:moveTo>
                    <a:pt x="66624020" y="0"/>
                  </a:moveTo>
                  <a:lnTo>
                    <a:pt x="66768799" y="0"/>
                  </a:lnTo>
                  <a:lnTo>
                    <a:pt x="66768799" y="144780"/>
                  </a:lnTo>
                  <a:lnTo>
                    <a:pt x="66624020" y="144780"/>
                  </a:lnTo>
                  <a:lnTo>
                    <a:pt x="666240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6624020" y="0"/>
                  </a:lnTo>
                  <a:lnTo>
                    <a:pt x="666240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  <p:grpSp>
          <p:nvGrpSpPr>
            <p:cNvPr id="43" name="Group 10">
              <a:extLst>
                <a:ext uri="{FF2B5EF4-FFF2-40B4-BE49-F238E27FC236}">
                  <a16:creationId xmlns:a16="http://schemas.microsoft.com/office/drawing/2014/main" id="{79A8D8E3-FB66-7890-F922-F60686AFB649}"/>
                </a:ext>
              </a:extLst>
            </p:cNvPr>
            <p:cNvGrpSpPr/>
            <p:nvPr/>
          </p:nvGrpSpPr>
          <p:grpSpPr>
            <a:xfrm>
              <a:off x="2603598" y="2690589"/>
              <a:ext cx="6233554" cy="2608010"/>
              <a:chOff x="-3120251" y="-517218"/>
              <a:chExt cx="8311404" cy="3477342"/>
            </a:xfrm>
          </p:grpSpPr>
          <p:sp>
            <p:nvSpPr>
              <p:cNvPr id="44" name="TextBox 11">
                <a:extLst>
                  <a:ext uri="{FF2B5EF4-FFF2-40B4-BE49-F238E27FC236}">
                    <a16:creationId xmlns:a16="http://schemas.microsoft.com/office/drawing/2014/main" id="{8D807257-4CB4-752C-F350-4D345BB8382F}"/>
                  </a:ext>
                </a:extLst>
              </p:cNvPr>
              <p:cNvSpPr txBox="1"/>
              <p:nvPr/>
            </p:nvSpPr>
            <p:spPr>
              <a:xfrm>
                <a:off x="-3098638" y="-517218"/>
                <a:ext cx="5760270" cy="810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920"/>
                  </a:lnSpc>
                  <a:spcBef>
                    <a:spcPct val="0"/>
                  </a:spcBef>
                </a:pPr>
                <a:r>
                  <a:rPr lang="ko-KR" altLang="en-US" sz="2800">
                    <a:solidFill>
                      <a:srgbClr val="000000"/>
                    </a:solidFill>
                    <a:ea typeface="TDTD고딕M"/>
                    <a:cs typeface="Calibri"/>
                  </a:rPr>
                  <a:t>관리자</a:t>
                </a:r>
              </a:p>
            </p:txBody>
          </p:sp>
          <p:sp>
            <p:nvSpPr>
              <p:cNvPr id="45" name="TextBox 12">
                <a:extLst>
                  <a:ext uri="{FF2B5EF4-FFF2-40B4-BE49-F238E27FC236}">
                    <a16:creationId xmlns:a16="http://schemas.microsoft.com/office/drawing/2014/main" id="{01946CBA-E037-F44D-832B-CCE7D6A610B7}"/>
                  </a:ext>
                </a:extLst>
              </p:cNvPr>
              <p:cNvSpPr txBox="1"/>
              <p:nvPr/>
            </p:nvSpPr>
            <p:spPr>
              <a:xfrm>
                <a:off x="-3120251" y="273750"/>
                <a:ext cx="8311404" cy="26863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3080"/>
                  </a:lnSpc>
                  <a:buFont typeface="Calibri"/>
                  <a:buChar char="-"/>
                </a:pPr>
                <a:r>
                  <a:rPr lang="ko-KR" altLang="en-US" sz="2200">
                    <a:ea typeface="TDTD고딕M"/>
                    <a:cs typeface="Calibri"/>
                  </a:rPr>
                  <a:t>시간 부족으로 인한 세부 기능 </a:t>
                </a:r>
                <a:r>
                  <a:rPr lang="ko-KR" altLang="en-US" sz="2200" err="1">
                    <a:ea typeface="TDTD고딕M"/>
                    <a:cs typeface="Calibri"/>
                  </a:rPr>
                  <a:t>미구현</a:t>
                </a:r>
                <a:endParaRPr lang="ko-KR" altLang="en-US" sz="2200">
                  <a:ea typeface="TDTD고딕M"/>
                  <a:cs typeface="Calibri"/>
                </a:endParaRPr>
              </a:p>
              <a:p>
                <a:pPr marL="342900" indent="-342900">
                  <a:lnSpc>
                    <a:spcPts val="3080"/>
                  </a:lnSpc>
                  <a:buFont typeface="Calibri"/>
                  <a:buChar char="-"/>
                </a:pPr>
                <a:r>
                  <a:rPr lang="ko-KR" altLang="en-US" sz="2200">
                    <a:ea typeface="TDTD고딕M"/>
                    <a:cs typeface="Calibri"/>
                  </a:rPr>
                  <a:t>유저들이 보는 페이지 </a:t>
                </a:r>
                <a:r>
                  <a:rPr lang="ko-KR" altLang="en-US" sz="2200" err="1">
                    <a:ea typeface="TDTD고딕M"/>
                    <a:cs typeface="Calibri"/>
                  </a:rPr>
                  <a:t>미구현</a:t>
                </a:r>
                <a:r>
                  <a:rPr lang="ko-KR" altLang="en-US" sz="2200">
                    <a:ea typeface="TDTD고딕M"/>
                    <a:cs typeface="Calibri"/>
                  </a:rPr>
                  <a:t> </a:t>
                </a:r>
              </a:p>
              <a:p>
                <a:pPr>
                  <a:lnSpc>
                    <a:spcPts val="3080"/>
                  </a:lnSpc>
                </a:pPr>
                <a:endParaRPr lang="ko-KR" altLang="en-US" sz="2200" u="none">
                  <a:solidFill>
                    <a:srgbClr val="000000"/>
                  </a:solidFill>
                  <a:latin typeface="Calibri"/>
                  <a:ea typeface="TDTD고딕M"/>
                  <a:cs typeface="Calibri"/>
                </a:endParaRPr>
              </a:p>
              <a:p>
                <a:pPr>
                  <a:lnSpc>
                    <a:spcPts val="3080"/>
                  </a:lnSpc>
                </a:pPr>
                <a:endParaRPr lang="ko-KR" altLang="en-US" sz="2200">
                  <a:solidFill>
                    <a:srgbClr val="000000"/>
                  </a:solidFill>
                  <a:latin typeface="Calibri"/>
                  <a:ea typeface="TDTD고딕M"/>
                  <a:cs typeface="Calibri"/>
                </a:endParaRPr>
              </a:p>
            </p:txBody>
          </p:sp>
        </p:grpSp>
      </p:grpSp>
      <p:pic>
        <p:nvPicPr>
          <p:cNvPr id="46" name="그림 45" descr="사용자 - 무료 사회적인개 아이콘">
            <a:extLst>
              <a:ext uri="{FF2B5EF4-FFF2-40B4-BE49-F238E27FC236}">
                <a16:creationId xmlns:a16="http://schemas.microsoft.com/office/drawing/2014/main" id="{358F0C81-4471-C4C3-5875-2902992E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53" y="2323026"/>
            <a:ext cx="1664595" cy="1648496"/>
          </a:xfrm>
          <a:prstGeom prst="rect">
            <a:avLst/>
          </a:prstGeom>
        </p:spPr>
      </p:pic>
      <p:pic>
        <p:nvPicPr>
          <p:cNvPr id="47" name="그림 46" descr="사용자 - 무료 사회적인개 아이콘">
            <a:extLst>
              <a:ext uri="{FF2B5EF4-FFF2-40B4-BE49-F238E27FC236}">
                <a16:creationId xmlns:a16="http://schemas.microsoft.com/office/drawing/2014/main" id="{C2D27164-FB56-1F57-9278-828C73F7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53" y="5140279"/>
            <a:ext cx="1664595" cy="1648496"/>
          </a:xfrm>
          <a:prstGeom prst="rect">
            <a:avLst/>
          </a:prstGeom>
        </p:spPr>
      </p:pic>
      <p:pic>
        <p:nvPicPr>
          <p:cNvPr id="48" name="그림 47" descr="사용자 - 무료 사회적인개 아이콘">
            <a:extLst>
              <a:ext uri="{FF2B5EF4-FFF2-40B4-BE49-F238E27FC236}">
                <a16:creationId xmlns:a16="http://schemas.microsoft.com/office/drawing/2014/main" id="{E5356F2F-11A0-07CA-DD02-E9C96ACD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52" y="8070222"/>
            <a:ext cx="1664595" cy="1648496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F4AD60BC-DC8E-01EB-F5BF-435CFC54DC0D}"/>
              </a:ext>
            </a:extLst>
          </p:cNvPr>
          <p:cNvSpPr txBox="1"/>
          <p:nvPr/>
        </p:nvSpPr>
        <p:spPr>
          <a:xfrm>
            <a:off x="4042285" y="2884488"/>
            <a:ext cx="11453917" cy="2757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80"/>
              </a:lnSpc>
              <a:buFont typeface="Calibri"/>
              <a:buChar char="-"/>
            </a:pPr>
            <a:r>
              <a:rPr lang="ko-KR" altLang="en-US" sz="2200">
                <a:ea typeface="TDTD고딕M"/>
                <a:cs typeface="Calibri"/>
              </a:rPr>
              <a:t>세부 기능 </a:t>
            </a:r>
            <a:r>
              <a:rPr lang="ko-KR" altLang="en-US" sz="2200" err="1">
                <a:ea typeface="TDTD고딕M"/>
                <a:cs typeface="Calibri"/>
              </a:rPr>
              <a:t>미구현</a:t>
            </a:r>
            <a:r>
              <a:rPr lang="ko-KR" altLang="en-US" sz="2200">
                <a:ea typeface="TDTD고딕M"/>
                <a:cs typeface="Calibri"/>
              </a:rPr>
              <a:t> </a:t>
            </a:r>
          </a:p>
          <a:p>
            <a:pPr marL="342900" indent="-342900">
              <a:lnSpc>
                <a:spcPts val="3080"/>
              </a:lnSpc>
              <a:buFont typeface="Calibri"/>
              <a:buChar char="-"/>
            </a:pPr>
            <a:r>
              <a:rPr lang="ko-KR" altLang="en-US" sz="2200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찜, </a:t>
            </a:r>
            <a:r>
              <a:rPr lang="ko-KR" altLang="en-US" sz="2200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팔로우</a:t>
            </a:r>
            <a:r>
              <a:rPr lang="ko-KR" altLang="en-US" sz="2200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 기능 </a:t>
            </a:r>
            <a:r>
              <a:rPr lang="ko-KR" altLang="en-US" sz="2200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미구현</a:t>
            </a:r>
            <a:endParaRPr lang="ko-KR" altLang="en-US" sz="2200">
              <a:solidFill>
                <a:srgbClr val="000000"/>
              </a:solidFill>
              <a:latin typeface="Calibri"/>
              <a:ea typeface="TDTD고딕M"/>
              <a:cs typeface="Calibri"/>
            </a:endParaRPr>
          </a:p>
          <a:p>
            <a:pPr marL="342900" indent="-342900">
              <a:lnSpc>
                <a:spcPts val="3080"/>
              </a:lnSpc>
              <a:buFont typeface="Calibri"/>
              <a:buChar char="-"/>
            </a:pPr>
            <a:r>
              <a:rPr lang="ko-KR" altLang="en-US" sz="2200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프로필사진 변경 </a:t>
            </a:r>
            <a:r>
              <a:rPr lang="ko-KR" altLang="en-US" sz="2200" err="1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미구현</a:t>
            </a:r>
            <a:r>
              <a:rPr lang="ko-KR" altLang="en-US" sz="2200">
                <a:solidFill>
                  <a:srgbClr val="000000"/>
                </a:solidFill>
                <a:latin typeface="Calibri"/>
                <a:ea typeface="TDTD고딕M"/>
                <a:cs typeface="Calibri"/>
              </a:rPr>
              <a:t> </a:t>
            </a:r>
            <a:endParaRPr lang="ko-KR" altLang="en-US" sz="2200" u="none">
              <a:solidFill>
                <a:srgbClr val="000000"/>
              </a:solidFill>
              <a:latin typeface="Calibri"/>
              <a:ea typeface="TDTD고딕M"/>
              <a:cs typeface="Calibri"/>
            </a:endParaRPr>
          </a:p>
          <a:p>
            <a:pPr>
              <a:lnSpc>
                <a:spcPts val="3080"/>
              </a:lnSpc>
            </a:pPr>
            <a:endParaRPr lang="ko-KR" altLang="en-US" sz="2200">
              <a:solidFill>
                <a:srgbClr val="000000"/>
              </a:solidFill>
              <a:latin typeface="Calibri"/>
              <a:ea typeface="TDTD고딕M"/>
              <a:cs typeface="Calibri"/>
            </a:endParaRPr>
          </a:p>
          <a:p>
            <a:pPr marL="342900" indent="-342900">
              <a:lnSpc>
                <a:spcPts val="3080"/>
              </a:lnSpc>
              <a:buFont typeface="Calibri"/>
              <a:buChar char="-"/>
            </a:pPr>
            <a:endParaRPr lang="ko-KR" altLang="en-US" sz="2200">
              <a:solidFill>
                <a:srgbClr val="000000"/>
              </a:solidFill>
              <a:latin typeface="Calibri"/>
              <a:ea typeface="TDTD고딕M"/>
              <a:cs typeface="Calibri"/>
            </a:endParaRPr>
          </a:p>
          <a:p>
            <a:pPr>
              <a:lnSpc>
                <a:spcPts val="3080"/>
              </a:lnSpc>
            </a:pPr>
            <a:endParaRPr lang="ko-KR" altLang="en-US" sz="2200">
              <a:solidFill>
                <a:srgbClr val="000000"/>
              </a:solidFill>
              <a:latin typeface="Calibri"/>
              <a:ea typeface="TDTD고딕M"/>
              <a:cs typeface="Calibri"/>
            </a:endParaRPr>
          </a:p>
          <a:p>
            <a:pPr>
              <a:lnSpc>
                <a:spcPts val="3080"/>
              </a:lnSpc>
            </a:pPr>
            <a:endParaRPr lang="ko-KR" altLang="en-US" sz="2200">
              <a:solidFill>
                <a:srgbClr val="000000"/>
              </a:solidFill>
              <a:latin typeface="Calibri"/>
              <a:ea typeface="TDTD고딕M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248-D884-4A58-D25D-2E727FDB4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82A837BE-A296-11FC-224C-026FCBF39FFC}"/>
              </a:ext>
            </a:extLst>
          </p:cNvPr>
          <p:cNvSpPr txBox="1"/>
          <p:nvPr/>
        </p:nvSpPr>
        <p:spPr>
          <a:xfrm>
            <a:off x="1930182" y="320966"/>
            <a:ext cx="14427636" cy="99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altLang="ko-KR" sz="5400" err="1">
                <a:ea typeface="TDTD고딕M"/>
                <a:cs typeface="Calibri"/>
              </a:rPr>
              <a:t>느낀점</a:t>
            </a:r>
            <a:endParaRPr lang="en-US" altLang="ko-KR" sz="5400">
              <a:ea typeface="TDTD고딕M"/>
              <a:cs typeface="Calibri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BA4F7EC-3EF0-BF09-77A7-26D3C075D963}"/>
              </a:ext>
            </a:extLst>
          </p:cNvPr>
          <p:cNvGrpSpPr/>
          <p:nvPr/>
        </p:nvGrpSpPr>
        <p:grpSpPr>
          <a:xfrm>
            <a:off x="12401942" y="1941442"/>
            <a:ext cx="5018954" cy="7699069"/>
            <a:chOff x="12321449" y="1957541"/>
            <a:chExt cx="5018954" cy="7699069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18BCF45-F709-3B07-AE92-C335BE5F1028}"/>
                </a:ext>
              </a:extLst>
            </p:cNvPr>
            <p:cNvSpPr/>
            <p:nvPr/>
          </p:nvSpPr>
          <p:spPr>
            <a:xfrm>
              <a:off x="12330871" y="1957541"/>
              <a:ext cx="5000110" cy="7670344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42B28596-6E1F-601B-8F64-53ED8FD2185A}"/>
                </a:ext>
              </a:extLst>
            </p:cNvPr>
            <p:cNvSpPr/>
            <p:nvPr/>
          </p:nvSpPr>
          <p:spPr>
            <a:xfrm>
              <a:off x="12321449" y="1961011"/>
              <a:ext cx="5018954" cy="7695599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8971C6-851D-88CF-2437-4D6B876D1BB4}"/>
                </a:ext>
              </a:extLst>
            </p:cNvPr>
            <p:cNvGrpSpPr/>
            <p:nvPr/>
          </p:nvGrpSpPr>
          <p:grpSpPr>
            <a:xfrm>
              <a:off x="12692818" y="2252562"/>
              <a:ext cx="4370094" cy="4310889"/>
              <a:chOff x="838877" y="704479"/>
              <a:chExt cx="4496250" cy="5402072"/>
            </a:xfrm>
          </p:grpSpPr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050BCC93-B614-BB53-4F1D-AC9860D7025B}"/>
                  </a:ext>
                </a:extLst>
              </p:cNvPr>
              <p:cNvSpPr/>
              <p:nvPr/>
            </p:nvSpPr>
            <p:spPr>
              <a:xfrm>
                <a:off x="838877" y="704479"/>
                <a:ext cx="4496250" cy="2995945"/>
              </a:xfrm>
              <a:custGeom>
                <a:avLst/>
                <a:gdLst/>
                <a:ahLst/>
                <a:cxnLst/>
                <a:rect l="l" t="t" r="r" b="b"/>
                <a:pathLst>
                  <a:path w="4592841" h="3116985">
                    <a:moveTo>
                      <a:pt x="0" y="0"/>
                    </a:moveTo>
                    <a:lnTo>
                      <a:pt x="4592842" y="0"/>
                    </a:lnTo>
                    <a:lnTo>
                      <a:pt x="4592842" y="3116985"/>
                    </a:lnTo>
                    <a:lnTo>
                      <a:pt x="0" y="31169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931" r="-93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B90F5F79-E9F4-54C8-63BB-1C6586687449}"/>
                  </a:ext>
                </a:extLst>
              </p:cNvPr>
              <p:cNvSpPr txBox="1"/>
              <p:nvPr/>
            </p:nvSpPr>
            <p:spPr>
              <a:xfrm>
                <a:off x="968508" y="4104010"/>
                <a:ext cx="3947215" cy="5918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  <a:r>
                  <a:rPr lang="ko-KR" altLang="en-US" sz="2800">
                    <a:solidFill>
                      <a:schemeClr val="bg1"/>
                    </a:solidFill>
                    <a:ea typeface="TDTD고딕M"/>
                    <a:cs typeface="Calibri"/>
                  </a:rPr>
                  <a:t>김다혜</a:t>
                </a:r>
              </a:p>
            </p:txBody>
          </p:sp>
          <p:sp>
            <p:nvSpPr>
              <p:cNvPr id="41" name="TextBox 14">
                <a:extLst>
                  <a:ext uri="{FF2B5EF4-FFF2-40B4-BE49-F238E27FC236}">
                    <a16:creationId xmlns:a16="http://schemas.microsoft.com/office/drawing/2014/main" id="{E8FA01F8-B838-BB36-B8AA-81E294BD3BFF}"/>
                  </a:ext>
                </a:extLst>
              </p:cNvPr>
              <p:cNvSpPr txBox="1"/>
              <p:nvPr/>
            </p:nvSpPr>
            <p:spPr>
              <a:xfrm>
                <a:off x="1009882" y="5138330"/>
                <a:ext cx="4057650" cy="9682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080"/>
                  </a:lnSpc>
                </a:pPr>
                <a:endParaRPr lang="ko-KR" altLang="en-US" sz="2200">
                  <a:solidFill>
                    <a:schemeClr val="bg1"/>
                  </a:solidFill>
                  <a:latin typeface="TDTD고딕M"/>
                  <a:ea typeface="TDTD고딕M"/>
                  <a:cs typeface="Calibri"/>
                </a:endParaRPr>
              </a:p>
              <a:p>
                <a:pPr>
                  <a:lnSpc>
                    <a:spcPts val="3080"/>
                  </a:lnSpc>
                </a:pPr>
                <a:endParaRPr lang="ko-KR" altLang="en-US" sz="2200">
                  <a:latin typeface="TDTD고딕M"/>
                  <a:ea typeface="TDTD고딕M"/>
                  <a:cs typeface="Calibri"/>
                </a:endParaRPr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CF7959D-D3BB-9D71-7F57-90DFD04D1F6F}"/>
              </a:ext>
            </a:extLst>
          </p:cNvPr>
          <p:cNvGrpSpPr/>
          <p:nvPr/>
        </p:nvGrpSpPr>
        <p:grpSpPr>
          <a:xfrm>
            <a:off x="6638646" y="1941442"/>
            <a:ext cx="5018954" cy="7699069"/>
            <a:chOff x="12321449" y="1957541"/>
            <a:chExt cx="5018954" cy="7699069"/>
          </a:xfrm>
        </p:grpSpPr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C86A7460-DF84-0EBC-2137-A3A9472CE154}"/>
                </a:ext>
              </a:extLst>
            </p:cNvPr>
            <p:cNvSpPr/>
            <p:nvPr/>
          </p:nvSpPr>
          <p:spPr>
            <a:xfrm>
              <a:off x="12330871" y="1957541"/>
              <a:ext cx="5000110" cy="7670344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FA"/>
            </a:solidFill>
          </p:spPr>
          <p:txBody>
            <a:bodyPr lIns="91440" tIns="45720" rIns="91440" bIns="4572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>
                <a:cs typeface="Calibri"/>
              </a:endParaRPr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872ADBE5-002E-7F14-DBC0-8735C94AE91B}"/>
                </a:ext>
              </a:extLst>
            </p:cNvPr>
            <p:cNvSpPr/>
            <p:nvPr/>
          </p:nvSpPr>
          <p:spPr>
            <a:xfrm>
              <a:off x="12321449" y="1961011"/>
              <a:ext cx="5018954" cy="7695599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lIns="91440" tIns="45720" rIns="91440" bIns="4572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>
                <a:cs typeface="Calibri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D41462A-FEC3-9C02-0A47-BD1088D21410}"/>
                </a:ext>
              </a:extLst>
            </p:cNvPr>
            <p:cNvGrpSpPr/>
            <p:nvPr/>
          </p:nvGrpSpPr>
          <p:grpSpPr>
            <a:xfrm>
              <a:off x="12818812" y="4965411"/>
              <a:ext cx="3974620" cy="4292350"/>
              <a:chOff x="968508" y="4104010"/>
              <a:chExt cx="4089359" cy="5378840"/>
            </a:xfrm>
          </p:grpSpPr>
          <p:sp>
            <p:nvSpPr>
              <p:cNvPr id="64" name="TextBox 13">
                <a:extLst>
                  <a:ext uri="{FF2B5EF4-FFF2-40B4-BE49-F238E27FC236}">
                    <a16:creationId xmlns:a16="http://schemas.microsoft.com/office/drawing/2014/main" id="{AFFE856E-CF3F-73F7-DC4A-6BCAEC04D245}"/>
                  </a:ext>
                </a:extLst>
              </p:cNvPr>
              <p:cNvSpPr txBox="1"/>
              <p:nvPr/>
            </p:nvSpPr>
            <p:spPr>
              <a:xfrm>
                <a:off x="968508" y="4104010"/>
                <a:ext cx="3947215" cy="5918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  <a:r>
                  <a:rPr lang="ko-KR" altLang="en-US" sz="2800" err="1">
                    <a:solidFill>
                      <a:schemeClr val="bg1"/>
                    </a:solidFill>
                    <a:ea typeface="TDTD고딕M"/>
                    <a:cs typeface="Calibri"/>
                  </a:rPr>
                  <a:t>축온청</a:t>
                </a:r>
                <a:endParaRPr lang="ko-KR">
                  <a:solidFill>
                    <a:schemeClr val="bg1"/>
                  </a:solidFill>
                  <a:cs typeface="Calibri"/>
                </a:endParaRPr>
              </a:p>
            </p:txBody>
          </p:sp>
          <p:sp>
            <p:nvSpPr>
              <p:cNvPr id="65" name="TextBox 14">
                <a:extLst>
                  <a:ext uri="{FF2B5EF4-FFF2-40B4-BE49-F238E27FC236}">
                    <a16:creationId xmlns:a16="http://schemas.microsoft.com/office/drawing/2014/main" id="{7A3CFCCD-D99A-CC1F-A9CA-6DA803588F49}"/>
                  </a:ext>
                </a:extLst>
              </p:cNvPr>
              <p:cNvSpPr txBox="1"/>
              <p:nvPr/>
            </p:nvSpPr>
            <p:spPr>
              <a:xfrm>
                <a:off x="1000217" y="4751015"/>
                <a:ext cx="4057650" cy="47318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/>
                  <a:buChar char="•"/>
                </a:pPr>
                <a:r>
                  <a:rPr lang="ko-KR" sz="2200">
                    <a:solidFill>
                      <a:schemeClr val="bg1"/>
                    </a:solidFill>
                    <a:latin typeface="TDTD고딕M"/>
                    <a:ea typeface="TDTD고딕M"/>
                    <a:cs typeface="+mn-lt"/>
                  </a:rPr>
                  <a:t>이론만 알고 있는 부분을 직접 응용하는 과정에서 더 이해할 수 있게 된 좋은 기회였다.</a:t>
                </a:r>
                <a:r>
                  <a:rPr lang="ko-KR" altLang="en-US" sz="2200">
                    <a:solidFill>
                      <a:schemeClr val="bg1"/>
                    </a:solidFill>
                    <a:latin typeface="TDTD고딕M"/>
                    <a:ea typeface="TDTD고딕M"/>
                    <a:cs typeface="+mn-lt"/>
                  </a:rPr>
                  <a:t> </a:t>
                </a:r>
                <a:endParaRPr lang="ko-KR" sz="2200">
                  <a:solidFill>
                    <a:schemeClr val="bg1"/>
                  </a:solidFill>
                  <a:latin typeface="TDTD고딕M"/>
                  <a:ea typeface="TDTD고딕M"/>
                  <a:cs typeface="Calibri"/>
                </a:endParaRPr>
              </a:p>
              <a:p>
                <a:pPr marL="342900" indent="-342900">
                  <a:lnSpc>
                    <a:spcPts val="3080"/>
                  </a:lnSpc>
                  <a:buFont typeface="Arial"/>
                  <a:buChar char="•"/>
                </a:pPr>
                <a:r>
                  <a:rPr lang="ko-KR" sz="2200">
                    <a:solidFill>
                      <a:schemeClr val="bg1"/>
                    </a:solidFill>
                    <a:latin typeface="TDTD고딕M"/>
                    <a:ea typeface="TDTD고딕M"/>
                    <a:cs typeface="+mn-lt"/>
                  </a:rPr>
                  <a:t>개발에서 협업과 소통이 얼마나 중요한지 </a:t>
                </a:r>
                <a:r>
                  <a:rPr lang="ko-KR" sz="2200" err="1">
                    <a:solidFill>
                      <a:schemeClr val="bg1"/>
                    </a:solidFill>
                    <a:latin typeface="TDTD고딕M"/>
                    <a:ea typeface="TDTD고딕M"/>
                    <a:cs typeface="+mn-lt"/>
                  </a:rPr>
                  <a:t>깨달았고</a:t>
                </a:r>
                <a:r>
                  <a:rPr lang="ko-KR" sz="2200">
                    <a:solidFill>
                      <a:schemeClr val="bg1"/>
                    </a:solidFill>
                    <a:latin typeface="TDTD고딕M"/>
                    <a:ea typeface="TDTD고딕M"/>
                    <a:cs typeface="+mn-lt"/>
                  </a:rPr>
                  <a:t>, 다음엔 시간 분배를 </a:t>
                </a:r>
                <a:r>
                  <a:rPr lang="ko-KR" sz="2200" err="1">
                    <a:solidFill>
                      <a:schemeClr val="bg1"/>
                    </a:solidFill>
                    <a:latin typeface="TDTD고딕M"/>
                    <a:ea typeface="TDTD고딕M"/>
                    <a:cs typeface="+mn-lt"/>
                  </a:rPr>
                  <a:t>잘해야겠다고</a:t>
                </a:r>
                <a:r>
                  <a:rPr lang="ko-KR" sz="2200">
                    <a:solidFill>
                      <a:schemeClr val="bg1"/>
                    </a:solidFill>
                    <a:latin typeface="TDTD고딕M"/>
                    <a:ea typeface="TDTD고딕M"/>
                    <a:cs typeface="+mn-lt"/>
                  </a:rPr>
                  <a:t> 생각했다.</a:t>
                </a:r>
              </a:p>
              <a:p>
                <a:pPr marL="342900" indent="-342900">
                  <a:lnSpc>
                    <a:spcPts val="3080"/>
                  </a:lnSpc>
                  <a:buFont typeface="Arial"/>
                  <a:buChar char="•"/>
                </a:pPr>
                <a:r>
                  <a:rPr lang="ko-KR" altLang="en-US" sz="2200">
                    <a:solidFill>
                      <a:schemeClr val="bg1"/>
                    </a:solidFill>
                    <a:latin typeface="TDTD고딕M"/>
                    <a:ea typeface="TDTD고딕M"/>
                    <a:cs typeface="+mn-lt"/>
                  </a:rPr>
                  <a:t>이번 발표로 끝나지 않고 계속 해서 기능을 추가하고  보완 할 것 이다.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857A4-9B17-C5CF-EC7B-17C0632B0126}"/>
              </a:ext>
            </a:extLst>
          </p:cNvPr>
          <p:cNvGrpSpPr/>
          <p:nvPr/>
        </p:nvGrpSpPr>
        <p:grpSpPr>
          <a:xfrm>
            <a:off x="891449" y="1941442"/>
            <a:ext cx="5018954" cy="7699069"/>
            <a:chOff x="12321449" y="1957541"/>
            <a:chExt cx="5018954" cy="7699069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D96FC7EF-54D9-68E3-8040-9D3329A29777}"/>
                </a:ext>
              </a:extLst>
            </p:cNvPr>
            <p:cNvSpPr/>
            <p:nvPr/>
          </p:nvSpPr>
          <p:spPr>
            <a:xfrm>
              <a:off x="12330871" y="1957541"/>
              <a:ext cx="5000110" cy="7670344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7A95E8C5-E99C-78EB-EE10-D2CC19E25054}"/>
                </a:ext>
              </a:extLst>
            </p:cNvPr>
            <p:cNvSpPr/>
            <p:nvPr/>
          </p:nvSpPr>
          <p:spPr>
            <a:xfrm>
              <a:off x="12321449" y="1961011"/>
              <a:ext cx="5018954" cy="7695599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ADF44B5-847E-88C7-7350-A4D11D5D001D}"/>
                </a:ext>
              </a:extLst>
            </p:cNvPr>
            <p:cNvGrpSpPr/>
            <p:nvPr/>
          </p:nvGrpSpPr>
          <p:grpSpPr>
            <a:xfrm>
              <a:off x="12692818" y="2252562"/>
              <a:ext cx="4370094" cy="6696158"/>
              <a:chOff x="838877" y="704479"/>
              <a:chExt cx="4496250" cy="8391109"/>
            </a:xfrm>
          </p:grpSpPr>
          <p:sp>
            <p:nvSpPr>
              <p:cNvPr id="6" name="Freeform 12">
                <a:extLst>
                  <a:ext uri="{FF2B5EF4-FFF2-40B4-BE49-F238E27FC236}">
                    <a16:creationId xmlns:a16="http://schemas.microsoft.com/office/drawing/2014/main" id="{22131C69-8606-42FF-DEE4-C4A5228100D7}"/>
                  </a:ext>
                </a:extLst>
              </p:cNvPr>
              <p:cNvSpPr/>
              <p:nvPr/>
            </p:nvSpPr>
            <p:spPr>
              <a:xfrm>
                <a:off x="838877" y="704479"/>
                <a:ext cx="4496250" cy="2995945"/>
              </a:xfrm>
              <a:custGeom>
                <a:avLst/>
                <a:gdLst/>
                <a:ahLst/>
                <a:cxnLst/>
                <a:rect l="l" t="t" r="r" b="b"/>
                <a:pathLst>
                  <a:path w="4592841" h="3116985">
                    <a:moveTo>
                      <a:pt x="0" y="0"/>
                    </a:moveTo>
                    <a:lnTo>
                      <a:pt x="4592842" y="0"/>
                    </a:lnTo>
                    <a:lnTo>
                      <a:pt x="4592842" y="3116985"/>
                    </a:lnTo>
                    <a:lnTo>
                      <a:pt x="0" y="31169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931" r="-93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13">
                <a:extLst>
                  <a:ext uri="{FF2B5EF4-FFF2-40B4-BE49-F238E27FC236}">
                    <a16:creationId xmlns:a16="http://schemas.microsoft.com/office/drawing/2014/main" id="{F67FB772-C232-E325-8837-8C20527DDE51}"/>
                  </a:ext>
                </a:extLst>
              </p:cNvPr>
              <p:cNvSpPr txBox="1"/>
              <p:nvPr/>
            </p:nvSpPr>
            <p:spPr>
              <a:xfrm>
                <a:off x="968508" y="4104010"/>
                <a:ext cx="3947215" cy="5918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  <a:r>
                  <a:rPr lang="ko-KR" altLang="en-US" sz="2800">
                    <a:solidFill>
                      <a:schemeClr val="bg1"/>
                    </a:solidFill>
                    <a:ea typeface="TDTD고딕M"/>
                    <a:cs typeface="Calibri"/>
                  </a:rPr>
                  <a:t>연인지</a:t>
                </a:r>
              </a:p>
            </p:txBody>
          </p:sp>
          <p:sp>
            <p:nvSpPr>
              <p:cNvPr id="9" name="TextBox 14">
                <a:extLst>
                  <a:ext uri="{FF2B5EF4-FFF2-40B4-BE49-F238E27FC236}">
                    <a16:creationId xmlns:a16="http://schemas.microsoft.com/office/drawing/2014/main" id="{2B18F9F9-D8F7-D1DF-FEA1-1ACCA75E08FA}"/>
                  </a:ext>
                </a:extLst>
              </p:cNvPr>
              <p:cNvSpPr txBox="1"/>
              <p:nvPr/>
            </p:nvSpPr>
            <p:spPr>
              <a:xfrm>
                <a:off x="1009882" y="5138331"/>
                <a:ext cx="4057650" cy="395725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ts val="3080"/>
                  </a:lnSpc>
                  <a:buFont typeface="Arial"/>
                  <a:buChar char="•"/>
                </a:pPr>
                <a:r>
                  <a:rPr lang="ko-KR" altLang="en-US" sz="2200">
                    <a:solidFill>
                      <a:schemeClr val="bg1"/>
                    </a:solidFill>
                    <a:latin typeface="TDTD고딕M"/>
                    <a:ea typeface="TDTD고딕M"/>
                    <a:cs typeface="Calibri"/>
                  </a:rPr>
                  <a:t>기획부터 기능 구현까지 진행하며, 전체적인 흐름에 대한 이해를 높일 수 있었다.</a:t>
                </a:r>
              </a:p>
              <a:p>
                <a:pPr marL="342900" indent="-342900">
                  <a:lnSpc>
                    <a:spcPts val="3080"/>
                  </a:lnSpc>
                  <a:buFont typeface="Arial"/>
                  <a:buChar char="•"/>
                </a:pPr>
                <a:endParaRPr lang="ko-KR" altLang="en-US" sz="2200">
                  <a:solidFill>
                    <a:schemeClr val="bg1"/>
                  </a:solidFill>
                  <a:latin typeface="TDTD고딕M"/>
                  <a:ea typeface="TDTD고딕M"/>
                  <a:cs typeface="Calibri"/>
                </a:endParaRPr>
              </a:p>
              <a:p>
                <a:pPr marL="342900" indent="-342900">
                  <a:lnSpc>
                    <a:spcPts val="3080"/>
                  </a:lnSpc>
                  <a:buFont typeface="Arial"/>
                  <a:buChar char="•"/>
                </a:pPr>
                <a:r>
                  <a:rPr lang="ko-KR" altLang="en-US" sz="2200">
                    <a:solidFill>
                      <a:schemeClr val="bg1"/>
                    </a:solidFill>
                    <a:latin typeface="TDTD고딕M"/>
                    <a:ea typeface="TDTD고딕M"/>
                    <a:cs typeface="Calibri"/>
                  </a:rPr>
                  <a:t>개발 과정에서 협업을 어떻게 진행하는지 일부 경험할 수 있는 기회가 되었다.</a:t>
                </a:r>
              </a:p>
              <a:p>
                <a:pPr marL="342900" indent="-342900">
                  <a:lnSpc>
                    <a:spcPts val="3080"/>
                  </a:lnSpc>
                  <a:buFont typeface="Arial"/>
                  <a:buChar char="•"/>
                </a:pPr>
                <a:endParaRPr lang="ko-KR" altLang="en-US" sz="2200">
                  <a:solidFill>
                    <a:schemeClr val="bg1"/>
                  </a:solidFill>
                  <a:latin typeface="TDTD고딕M"/>
                  <a:ea typeface="TDTD고딕M"/>
                  <a:cs typeface="Calibri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A4F06A-C478-AE3F-324B-FC3728F91DEB}"/>
              </a:ext>
            </a:extLst>
          </p:cNvPr>
          <p:cNvSpPr txBox="1"/>
          <p:nvPr/>
        </p:nvSpPr>
        <p:spPr>
          <a:xfrm>
            <a:off x="13132716" y="5673757"/>
            <a:ext cx="3711804" cy="5106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ko-KR" altLang="en-US" sz="22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확실하게 몰랐던 개념들을 직접 </a:t>
            </a:r>
            <a:r>
              <a:rPr lang="ko-KR" altLang="en-US" sz="2200" err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구현해봄으로써</a:t>
            </a:r>
            <a:r>
              <a:rPr lang="ko-KR" altLang="en-US" sz="22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조금 더 이해할 수 있게 된 좋은 계기가 되었다.</a:t>
            </a:r>
          </a:p>
          <a:p>
            <a:pPr marL="342900" indent="-342900">
              <a:buFont typeface="Arial,Sans-Serif"/>
              <a:buChar char="•"/>
            </a:pPr>
            <a:r>
              <a:rPr lang="ko-KR" altLang="en-US" sz="22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기본 개념들이 매우 중요하다는 것을 느꼈고 여러 응용 예제들을 공부해서 현재보다 더 나은 코드로 구현해보고 싶다는 생각이 들었다.</a:t>
            </a:r>
          </a:p>
          <a:p>
            <a:pPr marL="342900" indent="-342900">
              <a:buFont typeface="Arial,Sans-Serif"/>
              <a:buChar char="•"/>
            </a:pPr>
            <a:endParaRPr lang="ko-KR" altLang="en-US" sz="2200">
              <a:solidFill>
                <a:srgbClr val="FFFFFF"/>
              </a:solidFill>
              <a:latin typeface="Arial"/>
              <a:ea typeface="맑은 고딕" panose="020B0503020000020004" pitchFamily="34" charset="-127"/>
              <a:cs typeface="Arial"/>
            </a:endParaRPr>
          </a:p>
          <a:p>
            <a:pPr marL="285750" indent="-285750" algn="l">
              <a:buFont typeface="Arial,Sans-Serif"/>
              <a:buChar char="•"/>
            </a:pPr>
            <a:endParaRPr lang="ko-KR">
              <a:solidFill>
                <a:srgbClr val="000000"/>
              </a:solidFill>
              <a:latin typeface="Arial"/>
              <a:ea typeface="맑은 고딕" panose="020B0503020000020004" pitchFamily="34" charset="-127"/>
              <a:cs typeface="Arial"/>
            </a:endParaRPr>
          </a:p>
          <a:p>
            <a:pPr marL="342900" indent="-342900">
              <a:lnSpc>
                <a:spcPts val="3080"/>
              </a:lnSpc>
              <a:buFont typeface="Arial,Sans-Serif"/>
              <a:buChar char="•"/>
            </a:pPr>
            <a:endParaRPr lang="ko-KR" sz="2200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  <a:p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12" name="그림 11" descr="사람, 인간의 얼굴, 유아, 의류이(가) 표시된 사진&#10;&#10;자동 생성된 설명">
            <a:extLst>
              <a:ext uri="{FF2B5EF4-FFF2-40B4-BE49-F238E27FC236}">
                <a16:creationId xmlns:a16="http://schemas.microsoft.com/office/drawing/2014/main" id="{C33A81D9-9525-DB39-2C8B-221346AD1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52" r="310" b="38095"/>
          <a:stretch/>
        </p:blipFill>
        <p:spPr>
          <a:xfrm>
            <a:off x="1245955" y="2236504"/>
            <a:ext cx="4364793" cy="2425088"/>
          </a:xfrm>
          <a:prstGeom prst="rect">
            <a:avLst/>
          </a:prstGeom>
        </p:spPr>
      </p:pic>
      <p:pic>
        <p:nvPicPr>
          <p:cNvPr id="13" name="그림 12" descr="만화 영화, 클립아트, 일러스트레이션, 컴퓨터이(가) 표시된 사진&#10;&#10;자동 생성된 설명">
            <a:extLst>
              <a:ext uri="{FF2B5EF4-FFF2-40B4-BE49-F238E27FC236}">
                <a16:creationId xmlns:a16="http://schemas.microsoft.com/office/drawing/2014/main" id="{F26138A0-FC22-7566-90F8-B81E55C9A27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382" b="14907"/>
          <a:stretch/>
        </p:blipFill>
        <p:spPr>
          <a:xfrm>
            <a:off x="6965324" y="2240387"/>
            <a:ext cx="4391889" cy="24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62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84590-8BF4-366D-23B7-60523FCA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787A9D94-BFBE-048F-8F81-AF5DB44A167E}"/>
              </a:ext>
            </a:extLst>
          </p:cNvPr>
          <p:cNvSpPr txBox="1"/>
          <p:nvPr/>
        </p:nvSpPr>
        <p:spPr>
          <a:xfrm>
            <a:off x="1930182" y="320966"/>
            <a:ext cx="14427636" cy="99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altLang="ko-KR" sz="5400" err="1">
                <a:ea typeface="TDTD고딕M"/>
                <a:cs typeface="Calibri"/>
              </a:rPr>
              <a:t>느낀점</a:t>
            </a:r>
            <a:endParaRPr lang="en-US" altLang="ko-KR" sz="5400">
              <a:ea typeface="TDTD고딕M"/>
              <a:cs typeface="Calibri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70DB6DA-2D1E-63CF-D548-2717F387ECD7}"/>
              </a:ext>
            </a:extLst>
          </p:cNvPr>
          <p:cNvGrpSpPr/>
          <p:nvPr/>
        </p:nvGrpSpPr>
        <p:grpSpPr>
          <a:xfrm>
            <a:off x="12401942" y="1941442"/>
            <a:ext cx="5018954" cy="7699069"/>
            <a:chOff x="12321449" y="1957541"/>
            <a:chExt cx="5018954" cy="7699069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8F77047-9C29-7B14-3214-2E9D1953124A}"/>
                </a:ext>
              </a:extLst>
            </p:cNvPr>
            <p:cNvSpPr/>
            <p:nvPr/>
          </p:nvSpPr>
          <p:spPr>
            <a:xfrm>
              <a:off x="12330871" y="1957541"/>
              <a:ext cx="5000110" cy="7670344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93AC8976-D479-2CB9-865B-4E3B34226F98}"/>
                </a:ext>
              </a:extLst>
            </p:cNvPr>
            <p:cNvSpPr/>
            <p:nvPr/>
          </p:nvSpPr>
          <p:spPr>
            <a:xfrm>
              <a:off x="12321449" y="1961011"/>
              <a:ext cx="5018954" cy="7695599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38E27EA-A847-E88B-8182-A33BC466B8C1}"/>
                </a:ext>
              </a:extLst>
            </p:cNvPr>
            <p:cNvGrpSpPr/>
            <p:nvPr/>
          </p:nvGrpSpPr>
          <p:grpSpPr>
            <a:xfrm>
              <a:off x="12692818" y="2252562"/>
              <a:ext cx="4370094" cy="4310889"/>
              <a:chOff x="838877" y="704479"/>
              <a:chExt cx="4496250" cy="5402072"/>
            </a:xfrm>
          </p:grpSpPr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A8A8100B-1BD1-3422-3E0B-7531EB6671EC}"/>
                  </a:ext>
                </a:extLst>
              </p:cNvPr>
              <p:cNvSpPr/>
              <p:nvPr/>
            </p:nvSpPr>
            <p:spPr>
              <a:xfrm>
                <a:off x="838877" y="704479"/>
                <a:ext cx="4496250" cy="2995945"/>
              </a:xfrm>
              <a:custGeom>
                <a:avLst/>
                <a:gdLst/>
                <a:ahLst/>
                <a:cxnLst/>
                <a:rect l="l" t="t" r="r" b="b"/>
                <a:pathLst>
                  <a:path w="4592841" h="3116985">
                    <a:moveTo>
                      <a:pt x="0" y="0"/>
                    </a:moveTo>
                    <a:lnTo>
                      <a:pt x="4592842" y="0"/>
                    </a:lnTo>
                    <a:lnTo>
                      <a:pt x="4592842" y="3116985"/>
                    </a:lnTo>
                    <a:lnTo>
                      <a:pt x="0" y="31169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931" r="-93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99B04730-F7AA-72C1-D6B9-7A1BEF8AEE0E}"/>
                  </a:ext>
                </a:extLst>
              </p:cNvPr>
              <p:cNvSpPr txBox="1"/>
              <p:nvPr/>
            </p:nvSpPr>
            <p:spPr>
              <a:xfrm>
                <a:off x="968508" y="4104010"/>
                <a:ext cx="3947215" cy="5918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  <a:r>
                  <a:rPr lang="ko-KR" altLang="en-US" sz="2800">
                    <a:solidFill>
                      <a:schemeClr val="bg1"/>
                    </a:solidFill>
                    <a:ea typeface="TDTD고딕M"/>
                    <a:cs typeface="Calibri"/>
                  </a:rPr>
                  <a:t>박다희 </a:t>
                </a:r>
              </a:p>
            </p:txBody>
          </p:sp>
          <p:sp>
            <p:nvSpPr>
              <p:cNvPr id="41" name="TextBox 14">
                <a:extLst>
                  <a:ext uri="{FF2B5EF4-FFF2-40B4-BE49-F238E27FC236}">
                    <a16:creationId xmlns:a16="http://schemas.microsoft.com/office/drawing/2014/main" id="{A656E0FC-D2C9-98C4-80A7-EC7EDC6CFBEC}"/>
                  </a:ext>
                </a:extLst>
              </p:cNvPr>
              <p:cNvSpPr txBox="1"/>
              <p:nvPr/>
            </p:nvSpPr>
            <p:spPr>
              <a:xfrm>
                <a:off x="1009882" y="5138330"/>
                <a:ext cx="4057650" cy="9682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080"/>
                  </a:lnSpc>
                </a:pPr>
                <a:endParaRPr lang="ko-KR" altLang="en-US" sz="2200">
                  <a:solidFill>
                    <a:schemeClr val="bg1"/>
                  </a:solidFill>
                  <a:latin typeface="TDTD고딕M"/>
                  <a:ea typeface="TDTD고딕M"/>
                  <a:cs typeface="Calibri"/>
                </a:endParaRPr>
              </a:p>
              <a:p>
                <a:pPr>
                  <a:lnSpc>
                    <a:spcPts val="3080"/>
                  </a:lnSpc>
                </a:pPr>
                <a:endParaRPr lang="ko-KR" altLang="en-US" sz="2200">
                  <a:latin typeface="TDTD고딕M"/>
                  <a:ea typeface="TDTD고딕M"/>
                  <a:cs typeface="Calibri"/>
                </a:endParaRPr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7318F63-AC5A-D076-62C0-0F20E9B841CE}"/>
              </a:ext>
            </a:extLst>
          </p:cNvPr>
          <p:cNvGrpSpPr/>
          <p:nvPr/>
        </p:nvGrpSpPr>
        <p:grpSpPr>
          <a:xfrm>
            <a:off x="6638646" y="1941442"/>
            <a:ext cx="5018954" cy="7699069"/>
            <a:chOff x="12321449" y="1957541"/>
            <a:chExt cx="5018954" cy="7699069"/>
          </a:xfrm>
        </p:grpSpPr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885E1D8E-AC4B-0C7A-59A8-455E13B4ACA0}"/>
                </a:ext>
              </a:extLst>
            </p:cNvPr>
            <p:cNvSpPr/>
            <p:nvPr/>
          </p:nvSpPr>
          <p:spPr>
            <a:xfrm>
              <a:off x="12330871" y="1957541"/>
              <a:ext cx="5000110" cy="7670344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018E2585-C070-5D90-091B-7788FF65F6E6}"/>
                </a:ext>
              </a:extLst>
            </p:cNvPr>
            <p:cNvSpPr/>
            <p:nvPr/>
          </p:nvSpPr>
          <p:spPr>
            <a:xfrm>
              <a:off x="12321449" y="1961011"/>
              <a:ext cx="5018954" cy="7695599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1B69A91-EE21-B890-BE93-BCF2A6C861D3}"/>
                </a:ext>
              </a:extLst>
            </p:cNvPr>
            <p:cNvGrpSpPr/>
            <p:nvPr/>
          </p:nvGrpSpPr>
          <p:grpSpPr>
            <a:xfrm>
              <a:off x="12692818" y="2252562"/>
              <a:ext cx="4370094" cy="7298886"/>
              <a:chOff x="838877" y="704479"/>
              <a:chExt cx="4496250" cy="9146402"/>
            </a:xfrm>
          </p:grpSpPr>
          <p:sp>
            <p:nvSpPr>
              <p:cNvPr id="63" name="Freeform 12">
                <a:extLst>
                  <a:ext uri="{FF2B5EF4-FFF2-40B4-BE49-F238E27FC236}">
                    <a16:creationId xmlns:a16="http://schemas.microsoft.com/office/drawing/2014/main" id="{B60AD240-E80A-0F89-91DF-55ACBAE4B008}"/>
                  </a:ext>
                </a:extLst>
              </p:cNvPr>
              <p:cNvSpPr/>
              <p:nvPr/>
            </p:nvSpPr>
            <p:spPr>
              <a:xfrm>
                <a:off x="838877" y="704479"/>
                <a:ext cx="4496250" cy="2995945"/>
              </a:xfrm>
              <a:custGeom>
                <a:avLst/>
                <a:gdLst/>
                <a:ahLst/>
                <a:cxnLst/>
                <a:rect l="l" t="t" r="r" b="b"/>
                <a:pathLst>
                  <a:path w="4592841" h="3116985">
                    <a:moveTo>
                      <a:pt x="0" y="0"/>
                    </a:moveTo>
                    <a:lnTo>
                      <a:pt x="4592842" y="0"/>
                    </a:lnTo>
                    <a:lnTo>
                      <a:pt x="4592842" y="3116985"/>
                    </a:lnTo>
                    <a:lnTo>
                      <a:pt x="0" y="31169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931" r="-93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13">
                <a:extLst>
                  <a:ext uri="{FF2B5EF4-FFF2-40B4-BE49-F238E27FC236}">
                    <a16:creationId xmlns:a16="http://schemas.microsoft.com/office/drawing/2014/main" id="{BC488759-BCE9-B99C-9E0C-789E403A4F45}"/>
                  </a:ext>
                </a:extLst>
              </p:cNvPr>
              <p:cNvSpPr txBox="1"/>
              <p:nvPr/>
            </p:nvSpPr>
            <p:spPr>
              <a:xfrm>
                <a:off x="968508" y="4104010"/>
                <a:ext cx="3947215" cy="5918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  <a:r>
                  <a:rPr lang="ko-KR" altLang="en-US" sz="2800">
                    <a:solidFill>
                      <a:schemeClr val="bg1"/>
                    </a:solidFill>
                    <a:ea typeface="TDTD고딕M"/>
                    <a:cs typeface="Calibri"/>
                  </a:rPr>
                  <a:t>유예지</a:t>
                </a:r>
              </a:p>
            </p:txBody>
          </p:sp>
          <p:sp>
            <p:nvSpPr>
              <p:cNvPr id="65" name="TextBox 14">
                <a:extLst>
                  <a:ext uri="{FF2B5EF4-FFF2-40B4-BE49-F238E27FC236}">
                    <a16:creationId xmlns:a16="http://schemas.microsoft.com/office/drawing/2014/main" id="{651B734B-D06A-8541-FDEC-B3C1C50BA86F}"/>
                  </a:ext>
                </a:extLst>
              </p:cNvPr>
              <p:cNvSpPr txBox="1"/>
              <p:nvPr/>
            </p:nvSpPr>
            <p:spPr>
              <a:xfrm>
                <a:off x="1009882" y="5138330"/>
                <a:ext cx="4057650" cy="471255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/>
                  <a:buChar char="•"/>
                </a:pPr>
                <a:r>
                  <a:rPr lang="ko-KR" altLang="en-US" sz="2200">
                    <a:solidFill>
                      <a:schemeClr val="bg1"/>
                    </a:solidFill>
                    <a:ea typeface="+mn-lt"/>
                    <a:cs typeface="+mn-lt"/>
                  </a:rPr>
                  <a:t>이론으로 배웠던 것들을 실전으로 적용해보니 좀 더 프로그래밍에 대한 이해도가 생겼다. </a:t>
                </a:r>
                <a:endParaRPr lang="ko-KR" altLang="en-US" sz="2200">
                  <a:solidFill>
                    <a:schemeClr val="bg1"/>
                  </a:solidFill>
                  <a:cs typeface="Calibri"/>
                </a:endParaRPr>
              </a:p>
              <a:p>
                <a:pPr marL="342900" indent="-342900">
                  <a:buFont typeface="Arial"/>
                  <a:buChar char="•"/>
                </a:pPr>
                <a:endParaRPr lang="ko-KR" altLang="en-US" sz="2200">
                  <a:solidFill>
                    <a:schemeClr val="bg1"/>
                  </a:solidFill>
                  <a:latin typeface="Calibri"/>
                  <a:ea typeface="TDTD고딕M"/>
                  <a:cs typeface="Calibri"/>
                </a:endParaRPr>
              </a:p>
              <a:p>
                <a:pPr marL="342900" indent="-342900">
                  <a:buFont typeface="Arial"/>
                  <a:buChar char="•"/>
                </a:pPr>
                <a:r>
                  <a:rPr lang="ko-KR" altLang="en-US" sz="2200">
                    <a:solidFill>
                      <a:schemeClr val="bg1"/>
                    </a:solidFill>
                    <a:latin typeface="Calibri"/>
                    <a:ea typeface="TDTD고딕M"/>
                    <a:cs typeface="Calibri"/>
                  </a:rPr>
                  <a:t>막상 구현하려고 하니 생각보다 어려운 점들을 자주 마주했다. 프로젝트에 들어갈 때 시간 관리를 잘하기 위해 복습을 더 열심히 </a:t>
                </a:r>
                <a:r>
                  <a:rPr lang="ko-KR" altLang="en-US" sz="2200" err="1">
                    <a:solidFill>
                      <a:schemeClr val="bg1"/>
                    </a:solidFill>
                    <a:latin typeface="Calibri"/>
                    <a:ea typeface="TDTD고딕M"/>
                    <a:cs typeface="Calibri"/>
                  </a:rPr>
                  <a:t>해야겠다</a:t>
                </a:r>
                <a:r>
                  <a:rPr lang="ko-KR" altLang="en-US" sz="2200">
                    <a:solidFill>
                      <a:schemeClr val="bg1"/>
                    </a:solidFill>
                    <a:latin typeface="Calibri"/>
                    <a:ea typeface="TDTD고딕M"/>
                    <a:cs typeface="Calibri"/>
                  </a:rPr>
                  <a:t>.</a:t>
                </a:r>
              </a:p>
              <a:p>
                <a:pPr>
                  <a:lnSpc>
                    <a:spcPts val="3080"/>
                  </a:lnSpc>
                </a:pPr>
                <a:endParaRPr lang="ko-KR" altLang="en-US" sz="2200">
                  <a:latin typeface="TDTD고딕M"/>
                  <a:ea typeface="TDTD고딕M"/>
                  <a:cs typeface="Calibri"/>
                </a:endParaRPr>
              </a:p>
            </p:txBody>
          </p: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32B8B63-DE9B-22C2-0B32-42EF2C6414C0}"/>
              </a:ext>
            </a:extLst>
          </p:cNvPr>
          <p:cNvGrpSpPr/>
          <p:nvPr/>
        </p:nvGrpSpPr>
        <p:grpSpPr>
          <a:xfrm>
            <a:off x="778758" y="1941442"/>
            <a:ext cx="5018954" cy="7699069"/>
            <a:chOff x="12321449" y="1957541"/>
            <a:chExt cx="5018954" cy="7699069"/>
          </a:xfrm>
        </p:grpSpPr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FCF5FF73-E994-DF89-C82E-4A00C17259D2}"/>
                </a:ext>
              </a:extLst>
            </p:cNvPr>
            <p:cNvSpPr/>
            <p:nvPr/>
          </p:nvSpPr>
          <p:spPr>
            <a:xfrm>
              <a:off x="12330871" y="1957541"/>
              <a:ext cx="5000110" cy="7670344"/>
            </a:xfrm>
            <a:custGeom>
              <a:avLst/>
              <a:gdLst/>
              <a:ahLst/>
              <a:cxnLst/>
              <a:rect l="l" t="t" r="r" b="b"/>
              <a:pathLst>
                <a:path w="38416194" h="43972236">
                  <a:moveTo>
                    <a:pt x="0" y="0"/>
                  </a:moveTo>
                  <a:lnTo>
                    <a:pt x="38416194" y="0"/>
                  </a:lnTo>
                  <a:lnTo>
                    <a:pt x="38416194" y="43972236"/>
                  </a:lnTo>
                  <a:lnTo>
                    <a:pt x="0" y="43972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A0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E2FB8C2A-217C-A1BA-8ECC-D68DBA87E974}"/>
                </a:ext>
              </a:extLst>
            </p:cNvPr>
            <p:cNvSpPr/>
            <p:nvPr/>
          </p:nvSpPr>
          <p:spPr>
            <a:xfrm>
              <a:off x="12321449" y="1961011"/>
              <a:ext cx="5018954" cy="7695599"/>
            </a:xfrm>
            <a:custGeom>
              <a:avLst/>
              <a:gdLst/>
              <a:ahLst/>
              <a:cxnLst/>
              <a:rect l="l" t="t" r="r" b="b"/>
              <a:pathLst>
                <a:path w="38560973" h="44117016">
                  <a:moveTo>
                    <a:pt x="38416195" y="43972237"/>
                  </a:moveTo>
                  <a:lnTo>
                    <a:pt x="38560973" y="43972237"/>
                  </a:lnTo>
                  <a:lnTo>
                    <a:pt x="38560973" y="44117016"/>
                  </a:lnTo>
                  <a:lnTo>
                    <a:pt x="38416195" y="44117016"/>
                  </a:lnTo>
                  <a:lnTo>
                    <a:pt x="38416195" y="4397223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3972237"/>
                  </a:lnTo>
                  <a:lnTo>
                    <a:pt x="0" y="43972237"/>
                  </a:lnTo>
                  <a:lnTo>
                    <a:pt x="0" y="144780"/>
                  </a:lnTo>
                  <a:close/>
                  <a:moveTo>
                    <a:pt x="0" y="43972237"/>
                  </a:moveTo>
                  <a:lnTo>
                    <a:pt x="144780" y="43972237"/>
                  </a:lnTo>
                  <a:lnTo>
                    <a:pt x="144780" y="44117016"/>
                  </a:lnTo>
                  <a:lnTo>
                    <a:pt x="0" y="44117016"/>
                  </a:lnTo>
                  <a:lnTo>
                    <a:pt x="0" y="43972237"/>
                  </a:lnTo>
                  <a:close/>
                  <a:moveTo>
                    <a:pt x="38416195" y="144780"/>
                  </a:moveTo>
                  <a:lnTo>
                    <a:pt x="38560973" y="144780"/>
                  </a:lnTo>
                  <a:lnTo>
                    <a:pt x="38560973" y="43972237"/>
                  </a:lnTo>
                  <a:lnTo>
                    <a:pt x="38416195" y="43972237"/>
                  </a:lnTo>
                  <a:lnTo>
                    <a:pt x="38416195" y="144780"/>
                  </a:lnTo>
                  <a:close/>
                  <a:moveTo>
                    <a:pt x="144780" y="43972237"/>
                  </a:moveTo>
                  <a:lnTo>
                    <a:pt x="38416195" y="43972237"/>
                  </a:lnTo>
                  <a:lnTo>
                    <a:pt x="38416195" y="44117016"/>
                  </a:lnTo>
                  <a:lnTo>
                    <a:pt x="144780" y="44117016"/>
                  </a:lnTo>
                  <a:lnTo>
                    <a:pt x="144780" y="43972237"/>
                  </a:lnTo>
                  <a:close/>
                  <a:moveTo>
                    <a:pt x="38416195" y="0"/>
                  </a:moveTo>
                  <a:lnTo>
                    <a:pt x="38560973" y="0"/>
                  </a:lnTo>
                  <a:lnTo>
                    <a:pt x="38560973" y="144780"/>
                  </a:lnTo>
                  <a:lnTo>
                    <a:pt x="38416195" y="144780"/>
                  </a:lnTo>
                  <a:lnTo>
                    <a:pt x="384161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416195" y="0"/>
                  </a:lnTo>
                  <a:lnTo>
                    <a:pt x="384161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51867CA1-1072-A069-FFB9-0307635B8C36}"/>
                </a:ext>
              </a:extLst>
            </p:cNvPr>
            <p:cNvSpPr txBox="1"/>
            <p:nvPr/>
          </p:nvSpPr>
          <p:spPr>
            <a:xfrm>
              <a:off x="12818812" y="4965410"/>
              <a:ext cx="3836464" cy="472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ko-KR" altLang="en-US" sz="2800" err="1">
                  <a:solidFill>
                    <a:schemeClr val="bg1"/>
                  </a:solidFill>
                  <a:ea typeface="TDTD고딕M"/>
                  <a:cs typeface="Calibri"/>
                </a:rPr>
                <a:t>차윤하</a:t>
              </a:r>
              <a:endParaRPr lang="ko-KR" altLang="en-US" sz="2800">
                <a:solidFill>
                  <a:schemeClr val="bg1"/>
                </a:solidFill>
                <a:ea typeface="TDTD고딕M"/>
                <a:cs typeface="Calibri"/>
              </a:endParaRPr>
            </a:p>
          </p:txBody>
        </p:sp>
      </p:grpSp>
      <p:sp>
        <p:nvSpPr>
          <p:cNvPr id="3" name="TextBox 14">
            <a:extLst>
              <a:ext uri="{FF2B5EF4-FFF2-40B4-BE49-F238E27FC236}">
                <a16:creationId xmlns:a16="http://schemas.microsoft.com/office/drawing/2014/main" id="{E2C2F28F-F45C-BD8F-0959-FB10F69EFBEB}"/>
              </a:ext>
            </a:extLst>
          </p:cNvPr>
          <p:cNvSpPr txBox="1"/>
          <p:nvPr/>
        </p:nvSpPr>
        <p:spPr>
          <a:xfrm>
            <a:off x="1323607" y="5790628"/>
            <a:ext cx="3943800" cy="359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ko-KR" sz="220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이번 프로젝트 때 겪었던 경험을 토대로 기획부터 구현 단계까지 열심히 복습해볼 계획이다.</a:t>
            </a:r>
            <a:r>
              <a:rPr lang="ko-KR" altLang="en-US" sz="220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 </a:t>
            </a:r>
            <a:endParaRPr lang="ko-KR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>
              <a:latin typeface="Calibri"/>
              <a:cs typeface="Calibri"/>
            </a:endParaRPr>
          </a:p>
          <a:p>
            <a:pPr marL="342900" indent="-342900">
              <a:lnSpc>
                <a:spcPts val="3080"/>
              </a:lnSpc>
              <a:buFont typeface="Arial"/>
              <a:buChar char="•"/>
            </a:pPr>
            <a:r>
              <a:rPr lang="ko-KR" sz="220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다음 프로젝트 때는 구현할 기능에 대하여 사전 조사를 하고 시간이 부족하지 않게 진행하고 싶다.</a:t>
            </a:r>
            <a:endParaRPr lang="ko-KR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ts val="3080"/>
              </a:lnSpc>
            </a:pPr>
            <a:endParaRPr lang="ko-KR" altLang="en-US" sz="2200">
              <a:latin typeface="Calibri"/>
              <a:ea typeface="TDTD고딕M"/>
              <a:cs typeface="Calibri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A1C79B87-C5FD-E23C-1B7F-C5459293285C}"/>
              </a:ext>
            </a:extLst>
          </p:cNvPr>
          <p:cNvSpPr txBox="1"/>
          <p:nvPr/>
        </p:nvSpPr>
        <p:spPr>
          <a:xfrm>
            <a:off x="12937967" y="5792633"/>
            <a:ext cx="3943800" cy="2744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ko-KR" altLang="en-US" sz="2200">
                <a:solidFill>
                  <a:schemeClr val="bg1"/>
                </a:solidFill>
                <a:latin typeface="Calibri"/>
                <a:ea typeface="TDTD고딕M"/>
                <a:cs typeface="Calibri"/>
              </a:rPr>
              <a:t>이번 프로젝트를 통해 개발 시간 분배 및 의사소통의 중요성을 </a:t>
            </a:r>
            <a:r>
              <a:rPr lang="ko-KR" altLang="en-US" sz="2200" err="1">
                <a:solidFill>
                  <a:schemeClr val="bg1"/>
                </a:solidFill>
                <a:latin typeface="Calibri"/>
                <a:ea typeface="TDTD고딕M"/>
                <a:cs typeface="Calibri"/>
              </a:rPr>
              <a:t>깨달았다</a:t>
            </a:r>
            <a:r>
              <a:rPr lang="ko-KR" altLang="en-US" sz="2200">
                <a:solidFill>
                  <a:schemeClr val="bg1"/>
                </a:solidFill>
                <a:latin typeface="Calibri"/>
                <a:ea typeface="TDTD고딕M"/>
                <a:cs typeface="Calibri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ko-KR" altLang="en-US" sz="2200">
              <a:solidFill>
                <a:schemeClr val="bg1"/>
              </a:solidFill>
              <a:latin typeface="Calibri"/>
              <a:ea typeface="TDTD고딕M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200">
                <a:solidFill>
                  <a:schemeClr val="bg1"/>
                </a:solidFill>
                <a:latin typeface="Calibri"/>
                <a:ea typeface="TDTD고딕M"/>
                <a:cs typeface="Calibri"/>
              </a:rPr>
              <a:t>못다한 이번 프로젝트의 기능들을 복습을 통해 완성 시켜야겠다.</a:t>
            </a:r>
          </a:p>
          <a:p>
            <a:pPr>
              <a:lnSpc>
                <a:spcPts val="3080"/>
              </a:lnSpc>
            </a:pPr>
            <a:endParaRPr lang="ko-KR" altLang="en-US" sz="2200">
              <a:latin typeface="TDTD고딕M"/>
              <a:ea typeface="TDTD고딕M"/>
              <a:cs typeface="Calibri"/>
            </a:endParaRPr>
          </a:p>
        </p:txBody>
      </p:sp>
      <p:pic>
        <p:nvPicPr>
          <p:cNvPr id="2" name="그림 1" descr="클립아트, 아동 미술, 스케치, 그림이(가) 표시된 사진&#10;&#10;자동 생성된 설명">
            <a:extLst>
              <a:ext uri="{FF2B5EF4-FFF2-40B4-BE49-F238E27FC236}">
                <a16:creationId xmlns:a16="http://schemas.microsoft.com/office/drawing/2014/main" id="{904E02AD-E1AC-F731-8561-B232C540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60" y="2493738"/>
            <a:ext cx="3021303" cy="19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08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B7419-5E34-0D95-4F6D-FF6661561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B54F52-856C-6398-EE2B-EA0142FA9ECA}"/>
              </a:ext>
            </a:extLst>
          </p:cNvPr>
          <p:cNvSpPr/>
          <p:nvPr/>
        </p:nvSpPr>
        <p:spPr>
          <a:xfrm>
            <a:off x="-1" y="-2908"/>
            <a:ext cx="18287999" cy="10285298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5F7FF3-7160-3F0D-0F70-01D2B916444F}"/>
              </a:ext>
            </a:extLst>
          </p:cNvPr>
          <p:cNvSpPr/>
          <p:nvPr/>
        </p:nvSpPr>
        <p:spPr>
          <a:xfrm>
            <a:off x="1478093" y="1200194"/>
            <a:ext cx="15315718" cy="7870516"/>
          </a:xfrm>
          <a:custGeom>
            <a:avLst/>
            <a:gdLst/>
            <a:ahLst/>
            <a:cxnLst/>
            <a:rect l="l" t="t" r="r" b="b"/>
            <a:pathLst>
              <a:path w="126257871" h="66570172">
                <a:moveTo>
                  <a:pt x="0" y="0"/>
                </a:moveTo>
                <a:lnTo>
                  <a:pt x="126257871" y="0"/>
                </a:lnTo>
                <a:lnTo>
                  <a:pt x="126257871" y="66570172"/>
                </a:lnTo>
                <a:lnTo>
                  <a:pt x="0" y="66570172"/>
                </a:lnTo>
                <a:lnTo>
                  <a:pt x="0" y="0"/>
                </a:lnTo>
                <a:close/>
              </a:path>
            </a:pathLst>
          </a:custGeom>
          <a:solidFill>
            <a:srgbClr val="FFF5ED"/>
          </a:solid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54E7F7-389F-D42B-07CB-CEECAB1D92A4}"/>
              </a:ext>
            </a:extLst>
          </p:cNvPr>
          <p:cNvSpPr txBox="1"/>
          <p:nvPr/>
        </p:nvSpPr>
        <p:spPr>
          <a:xfrm>
            <a:off x="7305709" y="4631525"/>
            <a:ext cx="414902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시연하기</a:t>
            </a:r>
          </a:p>
        </p:txBody>
      </p:sp>
    </p:spTree>
    <p:extLst>
      <p:ext uri="{BB962C8B-B14F-4D97-AF65-F5344CB8AC3E}">
        <p14:creationId xmlns:p14="http://schemas.microsoft.com/office/powerpoint/2010/main" val="367355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A4340-41E8-339E-3A0F-496EDCE1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2A068C1-BFEB-F85D-D162-242EADF130AE}"/>
              </a:ext>
            </a:extLst>
          </p:cNvPr>
          <p:cNvSpPr/>
          <p:nvPr/>
        </p:nvSpPr>
        <p:spPr>
          <a:xfrm>
            <a:off x="-1" y="5685901"/>
            <a:ext cx="18287999" cy="4681787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F6F469-88AA-E093-4AF3-886B80861A05}"/>
              </a:ext>
            </a:extLst>
          </p:cNvPr>
          <p:cNvSpPr txBox="1"/>
          <p:nvPr/>
        </p:nvSpPr>
        <p:spPr>
          <a:xfrm>
            <a:off x="769681" y="1009342"/>
            <a:ext cx="377707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주요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F1C972-2AD7-CEAF-C702-03EAF1B3BBBB}"/>
              </a:ext>
            </a:extLst>
          </p:cNvPr>
          <p:cNvSpPr/>
          <p:nvPr/>
        </p:nvSpPr>
        <p:spPr>
          <a:xfrm>
            <a:off x="898729" y="1797940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817C5B-3F73-DB6A-8F8E-485BCC5EE0AC}"/>
              </a:ext>
            </a:extLst>
          </p:cNvPr>
          <p:cNvSpPr/>
          <p:nvPr/>
        </p:nvSpPr>
        <p:spPr>
          <a:xfrm>
            <a:off x="1262417" y="2137483"/>
            <a:ext cx="4708477" cy="7445460"/>
          </a:xfrm>
          <a:prstGeom prst="rect">
            <a:avLst/>
          </a:prstGeom>
          <a:solidFill>
            <a:srgbClr val="FEFAFF"/>
          </a:solidFill>
          <a:ln w="28575"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불꽃놀이, 어둠이(가) 표시된 사진&#10;&#10;자동 생성된 설명">
            <a:extLst>
              <a:ext uri="{FF2B5EF4-FFF2-40B4-BE49-F238E27FC236}">
                <a16:creationId xmlns:a16="http://schemas.microsoft.com/office/drawing/2014/main" id="{4A0A8B38-D158-A80A-89B0-D287CCD3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926" y="9172884"/>
            <a:ext cx="2844527" cy="11313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A8FA77-2188-2D53-9F22-0BE129939E86}"/>
              </a:ext>
            </a:extLst>
          </p:cNvPr>
          <p:cNvSpPr/>
          <p:nvPr/>
        </p:nvSpPr>
        <p:spPr>
          <a:xfrm>
            <a:off x="6836176" y="2146344"/>
            <a:ext cx="4708477" cy="7445460"/>
          </a:xfrm>
          <a:prstGeom prst="rect">
            <a:avLst/>
          </a:prstGeom>
          <a:solidFill>
            <a:srgbClr val="FEFAFF"/>
          </a:solidFill>
          <a:ln w="28575"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17D204-1993-4F99-585F-55D3F793CFB0}"/>
              </a:ext>
            </a:extLst>
          </p:cNvPr>
          <p:cNvSpPr/>
          <p:nvPr/>
        </p:nvSpPr>
        <p:spPr>
          <a:xfrm>
            <a:off x="12300044" y="2137482"/>
            <a:ext cx="4708477" cy="7445460"/>
          </a:xfrm>
          <a:prstGeom prst="rect">
            <a:avLst/>
          </a:prstGeom>
          <a:solidFill>
            <a:srgbClr val="FEFAFF"/>
          </a:solidFill>
          <a:ln w="28575"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12A5A-8AE9-6D08-47C8-09224646E4B9}"/>
              </a:ext>
            </a:extLst>
          </p:cNvPr>
          <p:cNvSpPr txBox="1"/>
          <p:nvPr/>
        </p:nvSpPr>
        <p:spPr>
          <a:xfrm>
            <a:off x="1403159" y="2443801"/>
            <a:ext cx="24693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사용자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0E65C9-EC2E-372C-F19E-D1808106AE78}"/>
              </a:ext>
            </a:extLst>
          </p:cNvPr>
          <p:cNvSpPr txBox="1"/>
          <p:nvPr/>
        </p:nvSpPr>
        <p:spPr>
          <a:xfrm>
            <a:off x="6921972" y="2443801"/>
            <a:ext cx="24693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창작자기능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4F29FE-1F63-9F57-EAA9-02F1729DE30F}"/>
              </a:ext>
            </a:extLst>
          </p:cNvPr>
          <p:cNvSpPr txBox="1"/>
          <p:nvPr/>
        </p:nvSpPr>
        <p:spPr>
          <a:xfrm>
            <a:off x="12457846" y="2443801"/>
            <a:ext cx="24693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>
                <a:ea typeface="맑은 고딕"/>
                <a:cs typeface="Calibri"/>
              </a:rPr>
              <a:t>관리자 기능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091436C-4B32-8EF2-3C09-0E047F3EF073}"/>
              </a:ext>
            </a:extLst>
          </p:cNvPr>
          <p:cNvSpPr txBox="1"/>
          <p:nvPr/>
        </p:nvSpPr>
        <p:spPr>
          <a:xfrm>
            <a:off x="7372488" y="3274512"/>
            <a:ext cx="3557729" cy="6238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b="1" spc="-14">
                <a:solidFill>
                  <a:srgbClr val="000000"/>
                </a:solidFill>
                <a:latin typeface="TDTD고딕M"/>
                <a:ea typeface="TDTD고딕M"/>
              </a:rPr>
              <a:t>프로젝트 등록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기본 정보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창작자 정보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요금제 선택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 err="1">
                <a:latin typeface="TDTD고딕M"/>
                <a:ea typeface="TDTD고딕M"/>
              </a:rPr>
              <a:t>펀딩</a:t>
            </a:r>
            <a:r>
              <a:rPr lang="ko-KR" altLang="en-US" sz="1600" spc="-14">
                <a:latin typeface="TDTD고딕M"/>
                <a:ea typeface="TDTD고딕M"/>
              </a:rPr>
              <a:t> 계획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상세 내용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선물 구성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정책</a:t>
            </a:r>
          </a:p>
          <a:p>
            <a:pPr>
              <a:lnSpc>
                <a:spcPts val="4060"/>
              </a:lnSpc>
            </a:pPr>
            <a:endParaRPr lang="ko-KR" altLang="en-US" sz="2000" spc="-14">
              <a:latin typeface="TDTD고딕M"/>
              <a:ea typeface="TDTD고딕M"/>
            </a:endParaRPr>
          </a:p>
          <a:p>
            <a:pPr>
              <a:lnSpc>
                <a:spcPts val="4060"/>
              </a:lnSpc>
            </a:pPr>
            <a:r>
              <a:rPr lang="ko-KR" altLang="en-US" sz="2000" b="1" spc="-14">
                <a:latin typeface="TDTD고딕M"/>
                <a:ea typeface="TDTD고딕M"/>
              </a:rPr>
              <a:t>프로젝트 관리</a:t>
            </a:r>
          </a:p>
          <a:p>
            <a:pPr>
              <a:lnSpc>
                <a:spcPts val="4060"/>
              </a:lnSpc>
            </a:pPr>
            <a:r>
              <a:rPr lang="en-US" altLang="ko-KR">
                <a:latin typeface="Calibri"/>
                <a:ea typeface="맑은 고딕"/>
                <a:cs typeface="Calibri"/>
              </a:rPr>
              <a:t>•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프로젝트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조회</a:t>
            </a:r>
          </a:p>
          <a:p>
            <a:pPr>
              <a:lnSpc>
                <a:spcPts val="4060"/>
              </a:lnSpc>
            </a:pPr>
            <a:r>
              <a:rPr lang="en-US" altLang="ko-KR">
                <a:latin typeface="Calibri"/>
                <a:ea typeface="맑은 고딕"/>
                <a:cs typeface="Calibri"/>
              </a:rPr>
              <a:t>•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정산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조회</a:t>
            </a:r>
            <a:endParaRPr lang="en-US" altLang="ko-KR" err="1">
              <a:latin typeface="Calibri"/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85632372-ACD8-F127-C9ED-C1B34EAA7F0B}"/>
              </a:ext>
            </a:extLst>
          </p:cNvPr>
          <p:cNvSpPr txBox="1"/>
          <p:nvPr/>
        </p:nvSpPr>
        <p:spPr>
          <a:xfrm>
            <a:off x="1833981" y="3037010"/>
            <a:ext cx="3557729" cy="7290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b="1" spc="-14">
                <a:solidFill>
                  <a:srgbClr val="000000"/>
                </a:solidFill>
                <a:latin typeface="TDTD고딕M"/>
                <a:ea typeface="TDTD고딕M"/>
              </a:rPr>
              <a:t>후원하기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후원자 정보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배송지 정보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카카오페이 결제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카카오페이 결제 취소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후원 내역 조회</a:t>
            </a:r>
          </a:p>
          <a:p>
            <a:pPr>
              <a:lnSpc>
                <a:spcPts val="4060"/>
              </a:lnSpc>
            </a:pPr>
            <a:r>
              <a:rPr lang="ko-KR" altLang="en-US" sz="2000" b="1" spc="-14">
                <a:latin typeface="TDTD고딕M"/>
                <a:ea typeface="TDTD고딕M"/>
              </a:rPr>
              <a:t>로그인</a:t>
            </a:r>
          </a:p>
          <a:p>
            <a:pPr marL="342900" indent="-342900">
              <a:lnSpc>
                <a:spcPts val="4060"/>
              </a:lnSpc>
              <a:buFont typeface="Arial,Sans-Serif"/>
              <a:buChar char="•"/>
            </a:pPr>
            <a:r>
              <a:rPr lang="ko-KR" altLang="en-US" sz="1600" spc="-14" err="1">
                <a:latin typeface="Arial"/>
                <a:ea typeface="TDTD고딕M"/>
                <a:cs typeface="Arial"/>
              </a:rPr>
              <a:t>로그인,로그아웃</a:t>
            </a:r>
            <a:endParaRPr lang="ko-KR" altLang="en-US" sz="1600" spc="-14">
              <a:latin typeface="Arial"/>
              <a:ea typeface="TDTD고딕M"/>
              <a:cs typeface="Arial"/>
            </a:endParaRPr>
          </a:p>
          <a:p>
            <a:pPr marL="342900" indent="-342900">
              <a:lnSpc>
                <a:spcPts val="4060"/>
              </a:lnSpc>
              <a:buFont typeface="Arial,Sans-Serif"/>
              <a:buChar char="•"/>
            </a:pPr>
            <a:r>
              <a:rPr lang="ko-KR" altLang="en-US" sz="1600" spc="-14">
                <a:latin typeface="Arial"/>
                <a:ea typeface="TDTD고딕M"/>
                <a:cs typeface="Arial"/>
              </a:rPr>
              <a:t>회원가입</a:t>
            </a:r>
            <a:endParaRPr lang="en-US" altLang="ko-KR" sz="1600" spc="-14">
              <a:latin typeface="Arial"/>
              <a:ea typeface="TDTD고딕M"/>
              <a:cs typeface="Arial"/>
            </a:endParaRPr>
          </a:p>
          <a:p>
            <a:pPr marL="342900" indent="-342900">
              <a:lnSpc>
                <a:spcPts val="4060"/>
              </a:lnSpc>
              <a:buFont typeface="Arial,Sans-Serif"/>
              <a:buChar char="•"/>
            </a:pPr>
            <a:r>
              <a:rPr lang="ko-KR" altLang="en-US" sz="1600" spc="-14">
                <a:latin typeface="Arial"/>
                <a:ea typeface="TDTD고딕M"/>
                <a:cs typeface="Arial"/>
              </a:rPr>
              <a:t>내 정보 수정</a:t>
            </a:r>
          </a:p>
          <a:p>
            <a:pPr marL="342900" indent="-342900">
              <a:lnSpc>
                <a:spcPts val="4060"/>
              </a:lnSpc>
              <a:buFont typeface="Arial,Sans-Serif"/>
              <a:buChar char="•"/>
            </a:pPr>
            <a:r>
              <a:rPr lang="ko-KR" altLang="en-US" sz="1600" spc="-14">
                <a:latin typeface="Arial"/>
                <a:ea typeface="TDTD고딕M"/>
                <a:cs typeface="Arial"/>
              </a:rPr>
              <a:t>비밀번호/아이디 찾기</a:t>
            </a:r>
          </a:p>
          <a:p>
            <a:pPr marL="342900" indent="-342900">
              <a:lnSpc>
                <a:spcPts val="4060"/>
              </a:lnSpc>
              <a:buFont typeface="Arial,Sans-Serif"/>
              <a:buChar char="•"/>
            </a:pPr>
            <a:r>
              <a:rPr lang="ko-KR" altLang="en-US" sz="1600" spc="-14">
                <a:latin typeface="Arial"/>
                <a:ea typeface="TDTD고딕M"/>
                <a:cs typeface="Arial"/>
              </a:rPr>
              <a:t>회원탈퇴</a:t>
            </a:r>
          </a:p>
          <a:p>
            <a:pPr>
              <a:lnSpc>
                <a:spcPts val="4060"/>
              </a:lnSpc>
            </a:pPr>
            <a:endParaRPr lang="ko-KR" altLang="en-US" sz="2000" b="1" spc="-14">
              <a:latin typeface="TDTD고딕M"/>
              <a:ea typeface="TDTD고딕M"/>
              <a:cs typeface="Calibri"/>
            </a:endParaRPr>
          </a:p>
          <a:p>
            <a:pPr>
              <a:lnSpc>
                <a:spcPts val="4060"/>
              </a:lnSpc>
            </a:pPr>
            <a:endParaRPr lang="ko-KR" altLang="en-US">
              <a:latin typeface="Calibri"/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B87DE-CC03-F557-BAA2-F87E51226755}"/>
              </a:ext>
            </a:extLst>
          </p:cNvPr>
          <p:cNvSpPr txBox="1"/>
          <p:nvPr/>
        </p:nvSpPr>
        <p:spPr>
          <a:xfrm>
            <a:off x="12861710" y="3034623"/>
            <a:ext cx="3557729" cy="6238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ko-KR" altLang="en-US" sz="2000" b="1" spc="-14">
                <a:solidFill>
                  <a:srgbClr val="000000"/>
                </a:solidFill>
                <a:latin typeface="TDTD고딕M"/>
                <a:ea typeface="TDTD고딕M"/>
              </a:rPr>
              <a:t>조회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회원 정보 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 err="1">
                <a:latin typeface="TDTD고딕M"/>
                <a:ea typeface="TDTD고딕M"/>
              </a:rPr>
              <a:t>펀딩</a:t>
            </a:r>
            <a:r>
              <a:rPr lang="ko-KR" altLang="en-US" sz="1600" spc="-14">
                <a:latin typeface="TDTD고딕M"/>
                <a:ea typeface="TDTD고딕M"/>
              </a:rPr>
              <a:t> 정보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후원 정보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프로젝트 정보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신고 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문의 </a:t>
            </a:r>
          </a:p>
          <a:p>
            <a:pPr>
              <a:lnSpc>
                <a:spcPts val="4060"/>
              </a:lnSpc>
            </a:pPr>
            <a:r>
              <a:rPr lang="ko-KR" altLang="en-US" sz="2000" b="1" spc="-14">
                <a:latin typeface="TDTD고딕M"/>
                <a:ea typeface="TDTD고딕M"/>
              </a:rPr>
              <a:t>공지사항 관리 </a:t>
            </a:r>
          </a:p>
          <a:p>
            <a:pPr marL="342900" indent="-342900">
              <a:lnSpc>
                <a:spcPts val="4060"/>
              </a:lnSpc>
              <a:buFont typeface="Arial"/>
              <a:buChar char="•"/>
            </a:pPr>
            <a:r>
              <a:rPr lang="ko-KR" altLang="en-US" sz="1600" spc="-14">
                <a:latin typeface="TDTD고딕M"/>
                <a:ea typeface="TDTD고딕M"/>
              </a:rPr>
              <a:t>등록, 수정, 삭제 </a:t>
            </a:r>
          </a:p>
          <a:p>
            <a:pPr>
              <a:lnSpc>
                <a:spcPts val="4060"/>
              </a:lnSpc>
            </a:pPr>
            <a:r>
              <a:rPr lang="ko-KR" altLang="en-US" sz="2000" b="1" spc="-14">
                <a:latin typeface="TDTD고딕M"/>
                <a:ea typeface="TDTD고딕M"/>
              </a:rPr>
              <a:t>프로젝트 심사 </a:t>
            </a:r>
          </a:p>
          <a:p>
            <a:pPr>
              <a:lnSpc>
                <a:spcPts val="4060"/>
              </a:lnSpc>
            </a:pPr>
            <a:r>
              <a:rPr lang="en-US" altLang="ko-KR">
                <a:latin typeface="Calibri"/>
                <a:ea typeface="맑은 고딕"/>
                <a:cs typeface="Calibri"/>
              </a:rPr>
              <a:t>•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프로젝트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승인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반려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pPr>
              <a:lnSpc>
                <a:spcPts val="4060"/>
              </a:lnSpc>
            </a:pPr>
            <a:endParaRPr lang="en-US" altLang="ko-KR">
              <a:latin typeface="Calibri"/>
              <a:ea typeface="맑은 고딕" panose="020B05030200000200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9614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A34BA-EBAF-449A-F8A1-2DFAC427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7BF606-009C-D62E-483C-FEA5F656243A}"/>
              </a:ext>
            </a:extLst>
          </p:cNvPr>
          <p:cNvSpPr/>
          <p:nvPr/>
        </p:nvSpPr>
        <p:spPr>
          <a:xfrm>
            <a:off x="-1" y="5020"/>
            <a:ext cx="18287999" cy="2054593"/>
          </a:xfrm>
          <a:prstGeom prst="rect">
            <a:avLst/>
          </a:prstGeom>
          <a:solidFill>
            <a:srgbClr val="EDE9FE"/>
          </a:solidFill>
          <a:ln>
            <a:solidFill>
              <a:srgbClr val="EDE9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64AE13-8C41-5A4C-0BD1-AE2A564D6A53}"/>
              </a:ext>
            </a:extLst>
          </p:cNvPr>
          <p:cNvSpPr txBox="1"/>
          <p:nvPr/>
        </p:nvSpPr>
        <p:spPr>
          <a:xfrm>
            <a:off x="769682" y="1094642"/>
            <a:ext cx="8093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초기 화면 설계</a:t>
            </a:r>
          </a:p>
          <a:p>
            <a:r>
              <a:rPr lang="ko-KR" altLang="en-US" sz="6000" b="1">
                <a:latin typeface="Browallia New"/>
                <a:ea typeface="맑은 고딕"/>
                <a:cs typeface="Calibri"/>
              </a:rPr>
              <a:t>-</a:t>
            </a:r>
            <a:r>
              <a:rPr lang="ko-KR" altLang="en-US" sz="6000" b="1" err="1">
                <a:latin typeface="Browallia New"/>
                <a:ea typeface="맑은 고딕"/>
                <a:cs typeface="Calibri"/>
              </a:rPr>
              <a:t>Figma</a:t>
            </a:r>
            <a:endParaRPr lang="ko-KR" altLang="en-US" sz="6000" b="1">
              <a:latin typeface="Browallia New"/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C7E79-A9F3-8BA1-E056-A021E7A39791}"/>
              </a:ext>
            </a:extLst>
          </p:cNvPr>
          <p:cNvSpPr txBox="1"/>
          <p:nvPr/>
        </p:nvSpPr>
        <p:spPr>
          <a:xfrm>
            <a:off x="5947410" y="1483917"/>
            <a:ext cx="43297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>
                <a:ea typeface="맑은 고딕"/>
                <a:cs typeface="Calibri"/>
              </a:rPr>
              <a:t>공통</a:t>
            </a:r>
            <a:endParaRPr lang="ko-KR" altLang="en-US" sz="3200">
              <a:ea typeface="맑은 고딕"/>
              <a:cs typeface="Calibri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1BD1F7-32A0-5F8B-1F6E-AE102A741D1F}"/>
              </a:ext>
            </a:extLst>
          </p:cNvPr>
          <p:cNvSpPr/>
          <p:nvPr/>
        </p:nvSpPr>
        <p:spPr>
          <a:xfrm>
            <a:off x="898729" y="1866179"/>
            <a:ext cx="2433484" cy="110612"/>
          </a:xfrm>
          <a:prstGeom prst="rect">
            <a:avLst/>
          </a:prstGeom>
          <a:solidFill>
            <a:srgbClr val="7D1CD8"/>
          </a:solidFill>
          <a:ln>
            <a:solidFill>
              <a:srgbClr val="7D1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70C0D8E-0FA0-601E-F351-BA8B2B0D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2" y="3137350"/>
            <a:ext cx="3996176" cy="5824805"/>
          </a:xfrm>
          <a:prstGeom prst="rect">
            <a:avLst/>
          </a:prstGeom>
        </p:spPr>
      </p:pic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B076AFF-E2AF-D2C7-4D8E-3A2E820F3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39" y="3958760"/>
            <a:ext cx="3079435" cy="3387328"/>
          </a:xfrm>
          <a:prstGeom prst="rect">
            <a:avLst/>
          </a:prstGeom>
        </p:spPr>
      </p:pic>
      <p:pic>
        <p:nvPicPr>
          <p:cNvPr id="5" name="그림 4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99D27D6B-0C3A-176E-49B6-7B97C8A0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947" y="2571251"/>
            <a:ext cx="12671473" cy="70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17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74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보라색 디지털리즘 단순하고 기본적인 프레젠테이션</dc:title>
  <cp:revision>2</cp:revision>
  <dcterms:created xsi:type="dcterms:W3CDTF">2006-08-16T00:00:00Z</dcterms:created>
  <dcterms:modified xsi:type="dcterms:W3CDTF">2024-02-15T06:15:16Z</dcterms:modified>
  <dc:identifier>DAF3sffbWzA</dc:identifier>
</cp:coreProperties>
</file>